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325" r:id="rId5"/>
    <p:sldId id="326" r:id="rId6"/>
    <p:sldId id="259" r:id="rId7"/>
    <p:sldId id="278" r:id="rId8"/>
    <p:sldId id="260" r:id="rId9"/>
    <p:sldId id="327" r:id="rId10"/>
    <p:sldId id="328" r:id="rId11"/>
    <p:sldId id="279" r:id="rId12"/>
    <p:sldId id="329" r:id="rId13"/>
    <p:sldId id="261" r:id="rId14"/>
    <p:sldId id="280" r:id="rId15"/>
    <p:sldId id="282" r:id="rId16"/>
    <p:sldId id="332" r:id="rId17"/>
    <p:sldId id="283" r:id="rId18"/>
    <p:sldId id="333" r:id="rId19"/>
    <p:sldId id="284" r:id="rId20"/>
    <p:sldId id="330" r:id="rId21"/>
    <p:sldId id="262" r:id="rId22"/>
    <p:sldId id="331" r:id="rId23"/>
    <p:sldId id="334" r:id="rId24"/>
    <p:sldId id="285" r:id="rId25"/>
    <p:sldId id="335" r:id="rId26"/>
    <p:sldId id="286" r:id="rId27"/>
    <p:sldId id="336" r:id="rId28"/>
    <p:sldId id="337" r:id="rId29"/>
    <p:sldId id="290" r:id="rId30"/>
    <p:sldId id="288" r:id="rId31"/>
    <p:sldId id="289" r:id="rId32"/>
    <p:sldId id="338" r:id="rId33"/>
    <p:sldId id="291" r:id="rId34"/>
    <p:sldId id="292" r:id="rId35"/>
    <p:sldId id="293" r:id="rId36"/>
    <p:sldId id="294" r:id="rId37"/>
    <p:sldId id="295" r:id="rId38"/>
    <p:sldId id="296" r:id="rId39"/>
    <p:sldId id="297" r:id="rId40"/>
    <p:sldId id="298" r:id="rId41"/>
    <p:sldId id="339" r:id="rId42"/>
    <p:sldId id="299" r:id="rId43"/>
    <p:sldId id="341" r:id="rId44"/>
    <p:sldId id="342" r:id="rId45"/>
    <p:sldId id="340" r:id="rId46"/>
    <p:sldId id="300" r:id="rId47"/>
    <p:sldId id="344" r:id="rId48"/>
    <p:sldId id="345" r:id="rId49"/>
    <p:sldId id="343" r:id="rId50"/>
    <p:sldId id="301" r:id="rId51"/>
    <p:sldId id="302" r:id="rId52"/>
    <p:sldId id="304" r:id="rId53"/>
    <p:sldId id="347" r:id="rId54"/>
    <p:sldId id="346" r:id="rId55"/>
    <p:sldId id="305" r:id="rId56"/>
    <p:sldId id="303" r:id="rId57"/>
    <p:sldId id="348" r:id="rId58"/>
    <p:sldId id="306" r:id="rId59"/>
    <p:sldId id="307" r:id="rId60"/>
    <p:sldId id="308" r:id="rId61"/>
    <p:sldId id="309" r:id="rId62"/>
    <p:sldId id="349" r:id="rId63"/>
    <p:sldId id="310" r:id="rId64"/>
    <p:sldId id="352" r:id="rId65"/>
    <p:sldId id="353" r:id="rId66"/>
    <p:sldId id="311" r:id="rId67"/>
    <p:sldId id="350" r:id="rId68"/>
    <p:sldId id="312" r:id="rId69"/>
    <p:sldId id="313" r:id="rId70"/>
    <p:sldId id="351" r:id="rId71"/>
    <p:sldId id="315" r:id="rId72"/>
    <p:sldId id="314" r:id="rId73"/>
    <p:sldId id="316" r:id="rId74"/>
    <p:sldId id="317" r:id="rId75"/>
    <p:sldId id="318" r:id="rId76"/>
    <p:sldId id="355" r:id="rId77"/>
    <p:sldId id="356" r:id="rId78"/>
    <p:sldId id="354" r:id="rId79"/>
    <p:sldId id="319" r:id="rId80"/>
    <p:sldId id="358" r:id="rId81"/>
    <p:sldId id="359" r:id="rId82"/>
    <p:sldId id="357" r:id="rId83"/>
    <p:sldId id="320" r:id="rId84"/>
    <p:sldId id="321" r:id="rId85"/>
    <p:sldId id="360" r:id="rId86"/>
    <p:sldId id="322" r:id="rId87"/>
    <p:sldId id="361" r:id="rId88"/>
    <p:sldId id="362" r:id="rId89"/>
    <p:sldId id="323" r:id="rId90"/>
    <p:sldId id="324" r:id="rId9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showPr>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4660"/>
  </p:normalViewPr>
  <p:slideViewPr>
    <p:cSldViewPr>
      <p:cViewPr>
        <p:scale>
          <a:sx n="60" d="100"/>
          <a:sy n="60" d="100"/>
        </p:scale>
        <p:origin x="-2112" y="-581"/>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178761-57C2-4B08-965C-787FA71B35FF}" type="doc">
      <dgm:prSet loTypeId="urn:microsoft.com/office/officeart/2005/8/layout/pList2" loCatId="list" qsTypeId="urn:microsoft.com/office/officeart/2005/8/quickstyle/simple1" qsCatId="simple" csTypeId="urn:microsoft.com/office/officeart/2005/8/colors/colorful2" csCatId="colorful" phldr="1"/>
      <dgm:spPr/>
      <dgm:t>
        <a:bodyPr/>
        <a:lstStyle/>
        <a:p>
          <a:endParaRPr lang="it-IT"/>
        </a:p>
      </dgm:t>
    </dgm:pt>
    <dgm:pt modelId="{F7E8140B-41D3-4BD5-A21F-2B8663C648CA}">
      <dgm:prSet phldrT="[Testo]"/>
      <dgm:spPr/>
      <dgm:t>
        <a:bodyPr/>
        <a:lstStyle/>
        <a:p>
          <a:r>
            <a:rPr lang="it-IT" b="1" dirty="0" smtClean="0">
              <a:solidFill>
                <a:schemeClr val="tx1"/>
              </a:solidFill>
            </a:rPr>
            <a:t>Giacobini</a:t>
          </a:r>
        </a:p>
        <a:p>
          <a:r>
            <a:rPr lang="it-IT" dirty="0" smtClean="0"/>
            <a:t>Robespierre</a:t>
          </a:r>
        </a:p>
        <a:p>
          <a:r>
            <a:rPr lang="it-IT" dirty="0" smtClean="0"/>
            <a:t>Repubblicani</a:t>
          </a:r>
          <a:endParaRPr lang="it-IT" dirty="0"/>
        </a:p>
      </dgm:t>
    </dgm:pt>
    <dgm:pt modelId="{CB7B57E3-93F1-4EEC-9088-6D9FDD71FD5C}" type="parTrans" cxnId="{7E0AD84A-EB9C-4A90-BDD3-15B59E750EA6}">
      <dgm:prSet/>
      <dgm:spPr/>
      <dgm:t>
        <a:bodyPr/>
        <a:lstStyle/>
        <a:p>
          <a:endParaRPr lang="it-IT"/>
        </a:p>
      </dgm:t>
    </dgm:pt>
    <dgm:pt modelId="{E6373B22-4AAC-4E09-9C08-618C8E02A518}" type="sibTrans" cxnId="{7E0AD84A-EB9C-4A90-BDD3-15B59E750EA6}">
      <dgm:prSet/>
      <dgm:spPr/>
      <dgm:t>
        <a:bodyPr/>
        <a:lstStyle/>
        <a:p>
          <a:endParaRPr lang="it-IT"/>
        </a:p>
      </dgm:t>
    </dgm:pt>
    <dgm:pt modelId="{0686F377-68E2-4240-B1CD-8C0D862356AF}">
      <dgm:prSet phldrT="[Testo]"/>
      <dgm:spPr/>
      <dgm:t>
        <a:bodyPr/>
        <a:lstStyle/>
        <a:p>
          <a:r>
            <a:rPr lang="it-IT" b="1" dirty="0" err="1" smtClean="0">
              <a:solidFill>
                <a:schemeClr val="tx1"/>
              </a:solidFill>
            </a:rPr>
            <a:t>Foglianti</a:t>
          </a:r>
          <a:endParaRPr lang="it-IT" b="1" dirty="0" smtClean="0">
            <a:solidFill>
              <a:schemeClr val="tx1"/>
            </a:solidFill>
          </a:endParaRPr>
        </a:p>
        <a:p>
          <a:r>
            <a:rPr lang="it-IT" dirty="0" smtClean="0"/>
            <a:t>La </a:t>
          </a:r>
          <a:r>
            <a:rPr lang="it-IT" dirty="0" err="1" smtClean="0"/>
            <a:t>Fayette</a:t>
          </a:r>
          <a:endParaRPr lang="it-IT" dirty="0" smtClean="0"/>
        </a:p>
        <a:p>
          <a:r>
            <a:rPr lang="it-IT" dirty="0" smtClean="0"/>
            <a:t>Monarchia costituzionale</a:t>
          </a:r>
          <a:endParaRPr lang="it-IT" dirty="0"/>
        </a:p>
      </dgm:t>
    </dgm:pt>
    <dgm:pt modelId="{AF1FD9EE-9E6A-48F0-92B4-CE474E660CB1}" type="parTrans" cxnId="{C1D2F522-85AC-44A1-8DE7-258D77C0CB2B}">
      <dgm:prSet/>
      <dgm:spPr/>
      <dgm:t>
        <a:bodyPr/>
        <a:lstStyle/>
        <a:p>
          <a:endParaRPr lang="it-IT"/>
        </a:p>
      </dgm:t>
    </dgm:pt>
    <dgm:pt modelId="{47CC153D-4FC6-40CD-9CD9-5B014CD87E98}" type="sibTrans" cxnId="{C1D2F522-85AC-44A1-8DE7-258D77C0CB2B}">
      <dgm:prSet/>
      <dgm:spPr/>
      <dgm:t>
        <a:bodyPr/>
        <a:lstStyle/>
        <a:p>
          <a:endParaRPr lang="it-IT"/>
        </a:p>
      </dgm:t>
    </dgm:pt>
    <dgm:pt modelId="{CCC3355C-6BB7-4C6B-9D0B-50B3BDB18F7B}">
      <dgm:prSet phldrT="[Testo]"/>
      <dgm:spPr/>
      <dgm:t>
        <a:bodyPr/>
        <a:lstStyle/>
        <a:p>
          <a:r>
            <a:rPr lang="it-IT" b="1" dirty="0" err="1" smtClean="0">
              <a:solidFill>
                <a:schemeClr val="tx1"/>
              </a:solidFill>
            </a:rPr>
            <a:t>Cordiglieri</a:t>
          </a:r>
          <a:endParaRPr lang="it-IT" b="1" dirty="0" smtClean="0">
            <a:solidFill>
              <a:schemeClr val="tx1"/>
            </a:solidFill>
          </a:endParaRPr>
        </a:p>
        <a:p>
          <a:r>
            <a:rPr lang="it-IT" dirty="0" smtClean="0"/>
            <a:t>Marat, </a:t>
          </a:r>
          <a:r>
            <a:rPr lang="it-IT" dirty="0" err="1" smtClean="0"/>
            <a:t>Danton</a:t>
          </a:r>
          <a:endParaRPr lang="it-IT" dirty="0" smtClean="0"/>
        </a:p>
        <a:p>
          <a:r>
            <a:rPr lang="it-IT" dirty="0" smtClean="0"/>
            <a:t>Democrazia radicale</a:t>
          </a:r>
          <a:endParaRPr lang="it-IT" dirty="0"/>
        </a:p>
      </dgm:t>
    </dgm:pt>
    <dgm:pt modelId="{35634F49-3322-478B-82E7-E9B19357E5B7}" type="parTrans" cxnId="{521AF404-E09F-45F3-8241-17799BF0CBB1}">
      <dgm:prSet/>
      <dgm:spPr/>
      <dgm:t>
        <a:bodyPr/>
        <a:lstStyle/>
        <a:p>
          <a:endParaRPr lang="it-IT"/>
        </a:p>
      </dgm:t>
    </dgm:pt>
    <dgm:pt modelId="{592CF756-6BA4-4DB8-B8A1-EC10DCE87282}" type="sibTrans" cxnId="{521AF404-E09F-45F3-8241-17799BF0CBB1}">
      <dgm:prSet/>
      <dgm:spPr/>
      <dgm:t>
        <a:bodyPr/>
        <a:lstStyle/>
        <a:p>
          <a:endParaRPr lang="it-IT"/>
        </a:p>
      </dgm:t>
    </dgm:pt>
    <dgm:pt modelId="{F7D81996-C21C-49DD-8753-2035A1064F27}" type="pres">
      <dgm:prSet presAssocID="{19178761-57C2-4B08-965C-787FA71B35FF}" presName="Name0" presStyleCnt="0">
        <dgm:presLayoutVars>
          <dgm:dir/>
          <dgm:resizeHandles val="exact"/>
        </dgm:presLayoutVars>
      </dgm:prSet>
      <dgm:spPr/>
      <dgm:t>
        <a:bodyPr/>
        <a:lstStyle/>
        <a:p>
          <a:endParaRPr lang="it-IT"/>
        </a:p>
      </dgm:t>
    </dgm:pt>
    <dgm:pt modelId="{520650C8-49EB-472D-9DF9-93DE125820A5}" type="pres">
      <dgm:prSet presAssocID="{19178761-57C2-4B08-965C-787FA71B35FF}" presName="bkgdShp" presStyleLbl="alignAccFollowNode1" presStyleIdx="0" presStyleCnt="1"/>
      <dgm:spPr/>
    </dgm:pt>
    <dgm:pt modelId="{67CB872B-AAC2-4A89-AA28-7A4F029369FB}" type="pres">
      <dgm:prSet presAssocID="{19178761-57C2-4B08-965C-787FA71B35FF}" presName="linComp" presStyleCnt="0"/>
      <dgm:spPr/>
    </dgm:pt>
    <dgm:pt modelId="{BFDF0579-A459-4DF9-9ED3-DAB7BA549C59}" type="pres">
      <dgm:prSet presAssocID="{F7E8140B-41D3-4BD5-A21F-2B8663C648CA}" presName="compNode" presStyleCnt="0"/>
      <dgm:spPr/>
    </dgm:pt>
    <dgm:pt modelId="{26C4C777-D0CE-40C7-B392-0B124187BE33}" type="pres">
      <dgm:prSet presAssocID="{F7E8140B-41D3-4BD5-A21F-2B8663C648CA}" presName="node" presStyleLbl="node1" presStyleIdx="0" presStyleCnt="3">
        <dgm:presLayoutVars>
          <dgm:bulletEnabled val="1"/>
        </dgm:presLayoutVars>
      </dgm:prSet>
      <dgm:spPr/>
      <dgm:t>
        <a:bodyPr/>
        <a:lstStyle/>
        <a:p>
          <a:endParaRPr lang="it-IT"/>
        </a:p>
      </dgm:t>
    </dgm:pt>
    <dgm:pt modelId="{BCAFCB8E-BC8F-45CC-A540-D811155D78BF}" type="pres">
      <dgm:prSet presAssocID="{F7E8140B-41D3-4BD5-A21F-2B8663C648CA}" presName="invisiNode" presStyleLbl="node1" presStyleIdx="0" presStyleCnt="3"/>
      <dgm:spPr/>
    </dgm:pt>
    <dgm:pt modelId="{DDC5E1BD-53DA-4A25-A3CC-BFD2343D705C}" type="pres">
      <dgm:prSet presAssocID="{F7E8140B-41D3-4BD5-A21F-2B8663C648CA}" presName="imagNode" presStyleLbl="fgImgPlace1" presStyleIdx="0" presStyleCnt="3" custScaleX="44297" custScaleY="92339"/>
      <dgm:spPr>
        <a:blipFill rotWithShape="0">
          <a:blip xmlns:r="http://schemas.openxmlformats.org/officeDocument/2006/relationships" r:embed="rId1"/>
          <a:stretch>
            <a:fillRect/>
          </a:stretch>
        </a:blipFill>
      </dgm:spPr>
    </dgm:pt>
    <dgm:pt modelId="{8D165136-15AF-478E-840F-9B2758867DB8}" type="pres">
      <dgm:prSet presAssocID="{E6373B22-4AAC-4E09-9C08-618C8E02A518}" presName="sibTrans" presStyleLbl="sibTrans2D1" presStyleIdx="0" presStyleCnt="0"/>
      <dgm:spPr/>
      <dgm:t>
        <a:bodyPr/>
        <a:lstStyle/>
        <a:p>
          <a:endParaRPr lang="it-IT"/>
        </a:p>
      </dgm:t>
    </dgm:pt>
    <dgm:pt modelId="{28B964AA-9335-4DEF-9911-0B6D9358BA20}" type="pres">
      <dgm:prSet presAssocID="{0686F377-68E2-4240-B1CD-8C0D862356AF}" presName="compNode" presStyleCnt="0"/>
      <dgm:spPr/>
    </dgm:pt>
    <dgm:pt modelId="{4BF86A51-9A3B-4887-82A3-CE6B3C1638B2}" type="pres">
      <dgm:prSet presAssocID="{0686F377-68E2-4240-B1CD-8C0D862356AF}" presName="node" presStyleLbl="node1" presStyleIdx="1" presStyleCnt="3">
        <dgm:presLayoutVars>
          <dgm:bulletEnabled val="1"/>
        </dgm:presLayoutVars>
      </dgm:prSet>
      <dgm:spPr/>
      <dgm:t>
        <a:bodyPr/>
        <a:lstStyle/>
        <a:p>
          <a:endParaRPr lang="it-IT"/>
        </a:p>
      </dgm:t>
    </dgm:pt>
    <dgm:pt modelId="{559BE60C-D9B0-42D3-AFB2-63093AE1F97F}" type="pres">
      <dgm:prSet presAssocID="{0686F377-68E2-4240-B1CD-8C0D862356AF}" presName="invisiNode" presStyleLbl="node1" presStyleIdx="1" presStyleCnt="3"/>
      <dgm:spPr/>
    </dgm:pt>
    <dgm:pt modelId="{6BE7C9C6-1363-4DC7-9AB9-54D9F689CAD3}" type="pres">
      <dgm:prSet presAssocID="{0686F377-68E2-4240-B1CD-8C0D862356AF}" presName="imagNode" presStyleLbl="fgImgPlace1" presStyleIdx="1" presStyleCnt="3" custScaleX="49417" custScaleY="92339"/>
      <dgm:spPr>
        <a:blipFill rotWithShape="0">
          <a:blip xmlns:r="http://schemas.openxmlformats.org/officeDocument/2006/relationships" r:embed="rId2"/>
          <a:stretch>
            <a:fillRect/>
          </a:stretch>
        </a:blipFill>
      </dgm:spPr>
    </dgm:pt>
    <dgm:pt modelId="{BB62C84C-5D8D-4507-AB8A-1F0C5CE65BB7}" type="pres">
      <dgm:prSet presAssocID="{47CC153D-4FC6-40CD-9CD9-5B014CD87E98}" presName="sibTrans" presStyleLbl="sibTrans2D1" presStyleIdx="0" presStyleCnt="0"/>
      <dgm:spPr/>
      <dgm:t>
        <a:bodyPr/>
        <a:lstStyle/>
        <a:p>
          <a:endParaRPr lang="it-IT"/>
        </a:p>
      </dgm:t>
    </dgm:pt>
    <dgm:pt modelId="{31A4F8A8-D2F0-411A-AD4B-5232DAF0A0B5}" type="pres">
      <dgm:prSet presAssocID="{CCC3355C-6BB7-4C6B-9D0B-50B3BDB18F7B}" presName="compNode" presStyleCnt="0"/>
      <dgm:spPr/>
    </dgm:pt>
    <dgm:pt modelId="{18160D1C-11CC-41B6-897C-DC135FF7A7A7}" type="pres">
      <dgm:prSet presAssocID="{CCC3355C-6BB7-4C6B-9D0B-50B3BDB18F7B}" presName="node" presStyleLbl="node1" presStyleIdx="2" presStyleCnt="3">
        <dgm:presLayoutVars>
          <dgm:bulletEnabled val="1"/>
        </dgm:presLayoutVars>
      </dgm:prSet>
      <dgm:spPr/>
      <dgm:t>
        <a:bodyPr/>
        <a:lstStyle/>
        <a:p>
          <a:endParaRPr lang="it-IT"/>
        </a:p>
      </dgm:t>
    </dgm:pt>
    <dgm:pt modelId="{971915D6-C30A-407D-B025-BE4575B7E2E8}" type="pres">
      <dgm:prSet presAssocID="{CCC3355C-6BB7-4C6B-9D0B-50B3BDB18F7B}" presName="invisiNode" presStyleLbl="node1" presStyleIdx="2" presStyleCnt="3"/>
      <dgm:spPr/>
    </dgm:pt>
    <dgm:pt modelId="{D78AF8F8-300D-4D34-8649-FD555B5C6FB4}" type="pres">
      <dgm:prSet presAssocID="{CCC3355C-6BB7-4C6B-9D0B-50B3BDB18F7B}" presName="imagNode" presStyleLbl="fgImgPlace1" presStyleIdx="2" presStyleCnt="3" custScaleX="55278" custScaleY="115209"/>
      <dgm:spPr>
        <a:blipFill rotWithShape="0">
          <a:blip xmlns:r="http://schemas.openxmlformats.org/officeDocument/2006/relationships" r:embed="rId3"/>
          <a:stretch>
            <a:fillRect/>
          </a:stretch>
        </a:blipFill>
      </dgm:spPr>
    </dgm:pt>
  </dgm:ptLst>
  <dgm:cxnLst>
    <dgm:cxn modelId="{521AF404-E09F-45F3-8241-17799BF0CBB1}" srcId="{19178761-57C2-4B08-965C-787FA71B35FF}" destId="{CCC3355C-6BB7-4C6B-9D0B-50B3BDB18F7B}" srcOrd="2" destOrd="0" parTransId="{35634F49-3322-478B-82E7-E9B19357E5B7}" sibTransId="{592CF756-6BA4-4DB8-B8A1-EC10DCE87282}"/>
    <dgm:cxn modelId="{7E0AD84A-EB9C-4A90-BDD3-15B59E750EA6}" srcId="{19178761-57C2-4B08-965C-787FA71B35FF}" destId="{F7E8140B-41D3-4BD5-A21F-2B8663C648CA}" srcOrd="0" destOrd="0" parTransId="{CB7B57E3-93F1-4EEC-9088-6D9FDD71FD5C}" sibTransId="{E6373B22-4AAC-4E09-9C08-618C8E02A518}"/>
    <dgm:cxn modelId="{C1D2F522-85AC-44A1-8DE7-258D77C0CB2B}" srcId="{19178761-57C2-4B08-965C-787FA71B35FF}" destId="{0686F377-68E2-4240-B1CD-8C0D862356AF}" srcOrd="1" destOrd="0" parTransId="{AF1FD9EE-9E6A-48F0-92B4-CE474E660CB1}" sibTransId="{47CC153D-4FC6-40CD-9CD9-5B014CD87E98}"/>
    <dgm:cxn modelId="{C505EA27-4B96-4BCA-8021-D76875799E99}" type="presOf" srcId="{19178761-57C2-4B08-965C-787FA71B35FF}" destId="{F7D81996-C21C-49DD-8753-2035A1064F27}" srcOrd="0" destOrd="0" presId="urn:microsoft.com/office/officeart/2005/8/layout/pList2"/>
    <dgm:cxn modelId="{9520F0B4-DA20-4209-B26A-EB20174BA5FD}" type="presOf" srcId="{F7E8140B-41D3-4BD5-A21F-2B8663C648CA}" destId="{26C4C777-D0CE-40C7-B392-0B124187BE33}" srcOrd="0" destOrd="0" presId="urn:microsoft.com/office/officeart/2005/8/layout/pList2"/>
    <dgm:cxn modelId="{8EA80E92-64F6-478E-BEDB-6D65B01864BB}" type="presOf" srcId="{CCC3355C-6BB7-4C6B-9D0B-50B3BDB18F7B}" destId="{18160D1C-11CC-41B6-897C-DC135FF7A7A7}" srcOrd="0" destOrd="0" presId="urn:microsoft.com/office/officeart/2005/8/layout/pList2"/>
    <dgm:cxn modelId="{A47AF155-0867-4471-BEB4-E229BF794033}" type="presOf" srcId="{0686F377-68E2-4240-B1CD-8C0D862356AF}" destId="{4BF86A51-9A3B-4887-82A3-CE6B3C1638B2}" srcOrd="0" destOrd="0" presId="urn:microsoft.com/office/officeart/2005/8/layout/pList2"/>
    <dgm:cxn modelId="{5C4D7772-4D98-4B5C-9FD2-30DFBC624B1B}" type="presOf" srcId="{E6373B22-4AAC-4E09-9C08-618C8E02A518}" destId="{8D165136-15AF-478E-840F-9B2758867DB8}" srcOrd="0" destOrd="0" presId="urn:microsoft.com/office/officeart/2005/8/layout/pList2"/>
    <dgm:cxn modelId="{2F68E35E-0003-4B83-ACF4-B0B0F9217B1B}" type="presOf" srcId="{47CC153D-4FC6-40CD-9CD9-5B014CD87E98}" destId="{BB62C84C-5D8D-4507-AB8A-1F0C5CE65BB7}" srcOrd="0" destOrd="0" presId="urn:microsoft.com/office/officeart/2005/8/layout/pList2"/>
    <dgm:cxn modelId="{34C6E3DB-68AA-4682-B7CA-5110216B0D50}" type="presParOf" srcId="{F7D81996-C21C-49DD-8753-2035A1064F27}" destId="{520650C8-49EB-472D-9DF9-93DE125820A5}" srcOrd="0" destOrd="0" presId="urn:microsoft.com/office/officeart/2005/8/layout/pList2"/>
    <dgm:cxn modelId="{10E73B0E-D7BE-4A15-9591-98F7BEE6296B}" type="presParOf" srcId="{F7D81996-C21C-49DD-8753-2035A1064F27}" destId="{67CB872B-AAC2-4A89-AA28-7A4F029369FB}" srcOrd="1" destOrd="0" presId="urn:microsoft.com/office/officeart/2005/8/layout/pList2"/>
    <dgm:cxn modelId="{2D2FC091-3F7C-491D-8D4F-24306E094023}" type="presParOf" srcId="{67CB872B-AAC2-4A89-AA28-7A4F029369FB}" destId="{BFDF0579-A459-4DF9-9ED3-DAB7BA549C59}" srcOrd="0" destOrd="0" presId="urn:microsoft.com/office/officeart/2005/8/layout/pList2"/>
    <dgm:cxn modelId="{A7E04F9F-4115-4878-B435-F333E2FCA882}" type="presParOf" srcId="{BFDF0579-A459-4DF9-9ED3-DAB7BA549C59}" destId="{26C4C777-D0CE-40C7-B392-0B124187BE33}" srcOrd="0" destOrd="0" presId="urn:microsoft.com/office/officeart/2005/8/layout/pList2"/>
    <dgm:cxn modelId="{26708B0E-67F4-49EF-8887-4A54B63600CE}" type="presParOf" srcId="{BFDF0579-A459-4DF9-9ED3-DAB7BA549C59}" destId="{BCAFCB8E-BC8F-45CC-A540-D811155D78BF}" srcOrd="1" destOrd="0" presId="urn:microsoft.com/office/officeart/2005/8/layout/pList2"/>
    <dgm:cxn modelId="{87BDF4D3-1CD2-4A81-89E4-1FA2D3D21DF7}" type="presParOf" srcId="{BFDF0579-A459-4DF9-9ED3-DAB7BA549C59}" destId="{DDC5E1BD-53DA-4A25-A3CC-BFD2343D705C}" srcOrd="2" destOrd="0" presId="urn:microsoft.com/office/officeart/2005/8/layout/pList2"/>
    <dgm:cxn modelId="{D7F3302D-C925-4B1E-A367-ACDC8B905CBD}" type="presParOf" srcId="{67CB872B-AAC2-4A89-AA28-7A4F029369FB}" destId="{8D165136-15AF-478E-840F-9B2758867DB8}" srcOrd="1" destOrd="0" presId="urn:microsoft.com/office/officeart/2005/8/layout/pList2"/>
    <dgm:cxn modelId="{B9545D6A-DFB0-4491-ACD3-EA2487F51F5A}" type="presParOf" srcId="{67CB872B-AAC2-4A89-AA28-7A4F029369FB}" destId="{28B964AA-9335-4DEF-9911-0B6D9358BA20}" srcOrd="2" destOrd="0" presId="urn:microsoft.com/office/officeart/2005/8/layout/pList2"/>
    <dgm:cxn modelId="{A1185040-9DEF-46DE-91CE-BDDEE5C63513}" type="presParOf" srcId="{28B964AA-9335-4DEF-9911-0B6D9358BA20}" destId="{4BF86A51-9A3B-4887-82A3-CE6B3C1638B2}" srcOrd="0" destOrd="0" presId="urn:microsoft.com/office/officeart/2005/8/layout/pList2"/>
    <dgm:cxn modelId="{3B97D84C-4F3B-4C3B-943A-4E681814197B}" type="presParOf" srcId="{28B964AA-9335-4DEF-9911-0B6D9358BA20}" destId="{559BE60C-D9B0-42D3-AFB2-63093AE1F97F}" srcOrd="1" destOrd="0" presId="urn:microsoft.com/office/officeart/2005/8/layout/pList2"/>
    <dgm:cxn modelId="{91BDF4CB-B6FD-420F-ADF8-836B04D8B965}" type="presParOf" srcId="{28B964AA-9335-4DEF-9911-0B6D9358BA20}" destId="{6BE7C9C6-1363-4DC7-9AB9-54D9F689CAD3}" srcOrd="2" destOrd="0" presId="urn:microsoft.com/office/officeart/2005/8/layout/pList2"/>
    <dgm:cxn modelId="{69C92DF5-3376-4095-9F69-2D491EEF70C6}" type="presParOf" srcId="{67CB872B-AAC2-4A89-AA28-7A4F029369FB}" destId="{BB62C84C-5D8D-4507-AB8A-1F0C5CE65BB7}" srcOrd="3" destOrd="0" presId="urn:microsoft.com/office/officeart/2005/8/layout/pList2"/>
    <dgm:cxn modelId="{F484C957-5A3D-4377-B983-50A661876C86}" type="presParOf" srcId="{67CB872B-AAC2-4A89-AA28-7A4F029369FB}" destId="{31A4F8A8-D2F0-411A-AD4B-5232DAF0A0B5}" srcOrd="4" destOrd="0" presId="urn:microsoft.com/office/officeart/2005/8/layout/pList2"/>
    <dgm:cxn modelId="{1ECAFCDE-18E5-4609-8892-6B18B99D697C}" type="presParOf" srcId="{31A4F8A8-D2F0-411A-AD4B-5232DAF0A0B5}" destId="{18160D1C-11CC-41B6-897C-DC135FF7A7A7}" srcOrd="0" destOrd="0" presId="urn:microsoft.com/office/officeart/2005/8/layout/pList2"/>
    <dgm:cxn modelId="{E980312B-B061-4376-9D47-63EDC51539A5}" type="presParOf" srcId="{31A4F8A8-D2F0-411A-AD4B-5232DAF0A0B5}" destId="{971915D6-C30A-407D-B025-BE4575B7E2E8}" srcOrd="1" destOrd="0" presId="urn:microsoft.com/office/officeart/2005/8/layout/pList2"/>
    <dgm:cxn modelId="{AEFC2D72-0657-4594-9DF0-649E326337FC}" type="presParOf" srcId="{31A4F8A8-D2F0-411A-AD4B-5232DAF0A0B5}" destId="{D78AF8F8-300D-4D34-8649-FD555B5C6FB4}" srcOrd="2" destOrd="0" presId="urn:microsoft.com/office/officeart/2005/8/layout/p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20650C8-49EB-472D-9DF9-93DE125820A5}">
      <dsp:nvSpPr>
        <dsp:cNvPr id="0" name=""/>
        <dsp:cNvSpPr/>
      </dsp:nvSpPr>
      <dsp:spPr>
        <a:xfrm>
          <a:off x="0" y="0"/>
          <a:ext cx="8858312" cy="1703796"/>
        </a:xfrm>
        <a:prstGeom prst="roundRect">
          <a:avLst>
            <a:gd name="adj" fmla="val 1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C5E1BD-53DA-4A25-A3CC-BFD2343D705C}">
      <dsp:nvSpPr>
        <dsp:cNvPr id="0" name=""/>
        <dsp:cNvSpPr/>
      </dsp:nvSpPr>
      <dsp:spPr>
        <a:xfrm>
          <a:off x="990481" y="275033"/>
          <a:ext cx="1152665" cy="1153730"/>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C4C777-D0CE-40C7-B392-0B124187BE33}">
      <dsp:nvSpPr>
        <dsp:cNvPr id="0" name=""/>
        <dsp:cNvSpPr/>
      </dsp:nvSpPr>
      <dsp:spPr>
        <a:xfrm rot="10800000">
          <a:off x="265749" y="1703796"/>
          <a:ext cx="2602129" cy="2082417"/>
        </a:xfrm>
        <a:prstGeom prst="round2SameRect">
          <a:avLst>
            <a:gd name="adj1" fmla="val 10500"/>
            <a:gd name="adj2" fmla="val 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it-IT" sz="2400" b="1" kern="1200" dirty="0" smtClean="0">
              <a:solidFill>
                <a:schemeClr val="tx1"/>
              </a:solidFill>
            </a:rPr>
            <a:t>Giacobini</a:t>
          </a:r>
        </a:p>
        <a:p>
          <a:pPr lvl="0" algn="ctr" defTabSz="1066800">
            <a:lnSpc>
              <a:spcPct val="90000"/>
            </a:lnSpc>
            <a:spcBef>
              <a:spcPct val="0"/>
            </a:spcBef>
            <a:spcAft>
              <a:spcPct val="35000"/>
            </a:spcAft>
          </a:pPr>
          <a:r>
            <a:rPr lang="it-IT" sz="2400" kern="1200" dirty="0" smtClean="0"/>
            <a:t>Robespierre</a:t>
          </a:r>
        </a:p>
        <a:p>
          <a:pPr lvl="0" algn="ctr" defTabSz="1066800">
            <a:lnSpc>
              <a:spcPct val="90000"/>
            </a:lnSpc>
            <a:spcBef>
              <a:spcPct val="0"/>
            </a:spcBef>
            <a:spcAft>
              <a:spcPct val="35000"/>
            </a:spcAft>
          </a:pPr>
          <a:r>
            <a:rPr lang="it-IT" sz="2400" kern="1200" dirty="0" smtClean="0"/>
            <a:t>Repubblicani</a:t>
          </a:r>
          <a:endParaRPr lang="it-IT" sz="2400" kern="1200" dirty="0"/>
        </a:p>
      </dsp:txBody>
      <dsp:txXfrm rot="10800000">
        <a:off x="265749" y="1703796"/>
        <a:ext cx="2602129" cy="2082417"/>
      </dsp:txXfrm>
    </dsp:sp>
    <dsp:sp modelId="{6BE7C9C6-1363-4DC7-9AB9-54D9F689CAD3}">
      <dsp:nvSpPr>
        <dsp:cNvPr id="0" name=""/>
        <dsp:cNvSpPr/>
      </dsp:nvSpPr>
      <dsp:spPr>
        <a:xfrm>
          <a:off x="3786208" y="275033"/>
          <a:ext cx="1285894" cy="1153730"/>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F86A51-9A3B-4887-82A3-CE6B3C1638B2}">
      <dsp:nvSpPr>
        <dsp:cNvPr id="0" name=""/>
        <dsp:cNvSpPr/>
      </dsp:nvSpPr>
      <dsp:spPr>
        <a:xfrm rot="10800000">
          <a:off x="3128091" y="1703796"/>
          <a:ext cx="2602129" cy="2082417"/>
        </a:xfrm>
        <a:prstGeom prst="round2SameRect">
          <a:avLst>
            <a:gd name="adj1" fmla="val 10500"/>
            <a:gd name="adj2" fmla="val 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it-IT" sz="2400" b="1" kern="1200" dirty="0" err="1" smtClean="0">
              <a:solidFill>
                <a:schemeClr val="tx1"/>
              </a:solidFill>
            </a:rPr>
            <a:t>Foglianti</a:t>
          </a:r>
          <a:endParaRPr lang="it-IT" sz="2400" b="1" kern="1200" dirty="0" smtClean="0">
            <a:solidFill>
              <a:schemeClr val="tx1"/>
            </a:solidFill>
          </a:endParaRPr>
        </a:p>
        <a:p>
          <a:pPr lvl="0" algn="ctr" defTabSz="1066800">
            <a:lnSpc>
              <a:spcPct val="90000"/>
            </a:lnSpc>
            <a:spcBef>
              <a:spcPct val="0"/>
            </a:spcBef>
            <a:spcAft>
              <a:spcPct val="35000"/>
            </a:spcAft>
          </a:pPr>
          <a:r>
            <a:rPr lang="it-IT" sz="2400" kern="1200" dirty="0" smtClean="0"/>
            <a:t>La </a:t>
          </a:r>
          <a:r>
            <a:rPr lang="it-IT" sz="2400" kern="1200" dirty="0" err="1" smtClean="0"/>
            <a:t>Fayette</a:t>
          </a:r>
          <a:endParaRPr lang="it-IT" sz="2400" kern="1200" dirty="0" smtClean="0"/>
        </a:p>
        <a:p>
          <a:pPr lvl="0" algn="ctr" defTabSz="1066800">
            <a:lnSpc>
              <a:spcPct val="90000"/>
            </a:lnSpc>
            <a:spcBef>
              <a:spcPct val="0"/>
            </a:spcBef>
            <a:spcAft>
              <a:spcPct val="35000"/>
            </a:spcAft>
          </a:pPr>
          <a:r>
            <a:rPr lang="it-IT" sz="2400" kern="1200" dirty="0" smtClean="0"/>
            <a:t>Monarchia costituzionale</a:t>
          </a:r>
          <a:endParaRPr lang="it-IT" sz="2400" kern="1200" dirty="0"/>
        </a:p>
      </dsp:txBody>
      <dsp:txXfrm rot="10800000">
        <a:off x="3128091" y="1703796"/>
        <a:ext cx="2602129" cy="2082417"/>
      </dsp:txXfrm>
    </dsp:sp>
    <dsp:sp modelId="{D78AF8F8-300D-4D34-8649-FD555B5C6FB4}">
      <dsp:nvSpPr>
        <dsp:cNvPr id="0" name=""/>
        <dsp:cNvSpPr/>
      </dsp:nvSpPr>
      <dsp:spPr>
        <a:xfrm>
          <a:off x="6572295" y="132158"/>
          <a:ext cx="1438404" cy="1439479"/>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160D1C-11CC-41B6-897C-DC135FF7A7A7}">
      <dsp:nvSpPr>
        <dsp:cNvPr id="0" name=""/>
        <dsp:cNvSpPr/>
      </dsp:nvSpPr>
      <dsp:spPr>
        <a:xfrm rot="10800000">
          <a:off x="5990433" y="1703796"/>
          <a:ext cx="2602129" cy="2082417"/>
        </a:xfrm>
        <a:prstGeom prst="round2SameRect">
          <a:avLst>
            <a:gd name="adj1" fmla="val 10500"/>
            <a:gd name="adj2" fmla="val 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it-IT" sz="2400" b="1" kern="1200" dirty="0" err="1" smtClean="0">
              <a:solidFill>
                <a:schemeClr val="tx1"/>
              </a:solidFill>
            </a:rPr>
            <a:t>Cordiglieri</a:t>
          </a:r>
          <a:endParaRPr lang="it-IT" sz="2400" b="1" kern="1200" dirty="0" smtClean="0">
            <a:solidFill>
              <a:schemeClr val="tx1"/>
            </a:solidFill>
          </a:endParaRPr>
        </a:p>
        <a:p>
          <a:pPr lvl="0" algn="ctr" defTabSz="1066800">
            <a:lnSpc>
              <a:spcPct val="90000"/>
            </a:lnSpc>
            <a:spcBef>
              <a:spcPct val="0"/>
            </a:spcBef>
            <a:spcAft>
              <a:spcPct val="35000"/>
            </a:spcAft>
          </a:pPr>
          <a:r>
            <a:rPr lang="it-IT" sz="2400" kern="1200" dirty="0" smtClean="0"/>
            <a:t>Marat, </a:t>
          </a:r>
          <a:r>
            <a:rPr lang="it-IT" sz="2400" kern="1200" dirty="0" err="1" smtClean="0"/>
            <a:t>Danton</a:t>
          </a:r>
          <a:endParaRPr lang="it-IT" sz="2400" kern="1200" dirty="0" smtClean="0"/>
        </a:p>
        <a:p>
          <a:pPr lvl="0" algn="ctr" defTabSz="1066800">
            <a:lnSpc>
              <a:spcPct val="90000"/>
            </a:lnSpc>
            <a:spcBef>
              <a:spcPct val="0"/>
            </a:spcBef>
            <a:spcAft>
              <a:spcPct val="35000"/>
            </a:spcAft>
          </a:pPr>
          <a:r>
            <a:rPr lang="it-IT" sz="2400" kern="1200" dirty="0" smtClean="0"/>
            <a:t>Democrazia radicale</a:t>
          </a:r>
          <a:endParaRPr lang="it-IT" sz="2400" kern="1200" dirty="0"/>
        </a:p>
      </dsp:txBody>
      <dsp:txXfrm rot="10800000">
        <a:off x="5990433" y="1703796"/>
        <a:ext cx="2602129" cy="2082417"/>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05064279-BDFC-49F7-ACC3-CCCAAD61D25C}" type="datetimeFigureOut">
              <a:rPr lang="it-IT" smtClean="0"/>
              <a:pPr/>
              <a:t>25/02/2021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443939B-8403-43AF-88A5-7A19B74329CA}"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5064279-BDFC-49F7-ACC3-CCCAAD61D25C}" type="datetimeFigureOut">
              <a:rPr lang="it-IT" smtClean="0"/>
              <a:pPr/>
              <a:t>25/02/2021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443939B-8403-43AF-88A5-7A19B74329CA}"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5064279-BDFC-49F7-ACC3-CCCAAD61D25C}" type="datetimeFigureOut">
              <a:rPr lang="it-IT" smtClean="0"/>
              <a:pPr/>
              <a:t>25/02/2021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443939B-8403-43AF-88A5-7A19B74329CA}"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5064279-BDFC-49F7-ACC3-CCCAAD61D25C}" type="datetimeFigureOut">
              <a:rPr lang="it-IT" smtClean="0"/>
              <a:pPr/>
              <a:t>25/02/2021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443939B-8403-43AF-88A5-7A19B74329CA}"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05064279-BDFC-49F7-ACC3-CCCAAD61D25C}" type="datetimeFigureOut">
              <a:rPr lang="it-IT" smtClean="0"/>
              <a:pPr/>
              <a:t>25/02/2021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443939B-8403-43AF-88A5-7A19B74329CA}"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05064279-BDFC-49F7-ACC3-CCCAAD61D25C}" type="datetimeFigureOut">
              <a:rPr lang="it-IT" smtClean="0"/>
              <a:pPr/>
              <a:t>25/02/2021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443939B-8403-43AF-88A5-7A19B74329CA}"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05064279-BDFC-49F7-ACC3-CCCAAD61D25C}" type="datetimeFigureOut">
              <a:rPr lang="it-IT" smtClean="0"/>
              <a:pPr/>
              <a:t>25/02/2021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0443939B-8403-43AF-88A5-7A19B74329CA}"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05064279-BDFC-49F7-ACC3-CCCAAD61D25C}" type="datetimeFigureOut">
              <a:rPr lang="it-IT" smtClean="0"/>
              <a:pPr/>
              <a:t>25/02/2021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0443939B-8403-43AF-88A5-7A19B74329CA}"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5064279-BDFC-49F7-ACC3-CCCAAD61D25C}" type="datetimeFigureOut">
              <a:rPr lang="it-IT" smtClean="0"/>
              <a:pPr/>
              <a:t>25/02/2021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0443939B-8403-43AF-88A5-7A19B74329CA}"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5064279-BDFC-49F7-ACC3-CCCAAD61D25C}" type="datetimeFigureOut">
              <a:rPr lang="it-IT" smtClean="0"/>
              <a:pPr/>
              <a:t>25/02/2021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443939B-8403-43AF-88A5-7A19B74329CA}"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5064279-BDFC-49F7-ACC3-CCCAAD61D25C}" type="datetimeFigureOut">
              <a:rPr lang="it-IT" smtClean="0"/>
              <a:pPr/>
              <a:t>25/02/2021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443939B-8403-43AF-88A5-7A19B74329CA}"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064279-BDFC-49F7-ACC3-CCCAAD61D25C}" type="datetimeFigureOut">
              <a:rPr lang="it-IT" smtClean="0"/>
              <a:pPr/>
              <a:t>25/02/2021</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43939B-8403-43AF-88A5-7A19B74329CA}"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ideo" Target="file:///C:\Users\simon\Desktop\video%20scuola\rivoluzione%20francese\registrazioni\01%20SaintEtienne%20cahiers.mp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ideo" Target="file:///C:\Users\simon\Desktop\video%20scuola\rivoluzione%20francese\registrazioni\03%20giuramento%20pallacorda.mp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ideo" Target="file:///C:\Users\simon\Desktop\video%20scuola\rivoluzione%20francese\registrazioni\02%20presa%20Bastiglia.mp4"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video" Target="file:///C:\Users\simon\Desktop\video%20scuola\rivoluzione%20francese\registrazioni\05%20marcia%20donne.mp4"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ideo" Target="file:///C:\Users\simon\Desktop\video%20scuola\rivoluzione%20francese\registrazioni\04%20clero%20francese.mp4"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38.gif"/></Relationships>
</file>

<file path=ppt/slides/_rels/slide5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video" Target="file:///C:\Users\simon\Desktop\video%20scuola\rivoluzione%20francese\registrazioni\06%20valmy.mp4"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video" Target="file:///C:\Users\simon\Desktop\video%20scuola\rivoluzione%20francese\registrazioni\11%20ghigliottina%20e%20pena%20di%20morte.mp4"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video" Target="file:///C:\Users\simon\Desktop\video%20scuola\rivoluzione%20francese\registrazioni\07%20Marat%20amico%20del%20popolo.mp4"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video" Target="file:///C:\Users\simon\Desktop\video%20scuola\rivoluzione%20francese\registrazioni\08%20Danton%20e%20Desmoulin%20contro%20Robespierre.mp4"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video" Target="file:///C:\Users\simon\Desktop\video%20scuola\rivoluzione%20francese\registrazioni\09%20terrore.mp4" TargetMode="External"/></Relationships>
</file>

<file path=ppt/slides/_rels/slide8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video" Target="file:///C:\Users\simon\Desktop\video%20scuola\rivoluzione%20francese\registrazioni\10%20Robespierre.mp4"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RIVOLUZIONE FRANCESE</a:t>
            </a:r>
            <a:endParaRPr lang="it-IT" dirty="0"/>
          </a:p>
        </p:txBody>
      </p:sp>
      <p:pic>
        <p:nvPicPr>
          <p:cNvPr id="1026" name="Picture 2" descr="Visualizza immagine di origine"/>
          <p:cNvPicPr>
            <a:picLocks noChangeAspect="1" noChangeArrowheads="1"/>
          </p:cNvPicPr>
          <p:nvPr/>
        </p:nvPicPr>
        <p:blipFill>
          <a:blip r:embed="rId2" cstate="print"/>
          <a:srcRect/>
          <a:stretch>
            <a:fillRect/>
          </a:stretch>
        </p:blipFill>
        <p:spPr bwMode="auto">
          <a:xfrm>
            <a:off x="1214414" y="3286124"/>
            <a:ext cx="6819900" cy="3181350"/>
          </a:xfrm>
          <a:prstGeom prst="rect">
            <a:avLst/>
          </a:prstGeom>
          <a:noFill/>
        </p:spPr>
      </p:pic>
      <p:pic>
        <p:nvPicPr>
          <p:cNvPr id="1028" name="Picture 4" descr="https://upload.wikimedia.org/wikipedia/commons/thumb/5/57/Anonymous_-_Prise_de_la_Bastille.jpg/260px-Anonymous_-_Prise_de_la_Bastille.jpg"/>
          <p:cNvPicPr>
            <a:picLocks noChangeAspect="1" noChangeArrowheads="1"/>
          </p:cNvPicPr>
          <p:nvPr/>
        </p:nvPicPr>
        <p:blipFill>
          <a:blip r:embed="rId3" cstate="print"/>
          <a:srcRect/>
          <a:stretch>
            <a:fillRect/>
          </a:stretch>
        </p:blipFill>
        <p:spPr bwMode="auto">
          <a:xfrm>
            <a:off x="1214414" y="285728"/>
            <a:ext cx="2643206" cy="2094232"/>
          </a:xfrm>
          <a:prstGeom prst="rect">
            <a:avLst/>
          </a:prstGeom>
          <a:noFill/>
        </p:spPr>
      </p:pic>
      <p:pic>
        <p:nvPicPr>
          <p:cNvPr id="1030" name="Picture 6" descr="Visualizza immagine di origine"/>
          <p:cNvPicPr>
            <a:picLocks noChangeAspect="1" noChangeArrowheads="1"/>
          </p:cNvPicPr>
          <p:nvPr/>
        </p:nvPicPr>
        <p:blipFill>
          <a:blip r:embed="rId4" cstate="print"/>
          <a:srcRect/>
          <a:stretch>
            <a:fillRect/>
          </a:stretch>
        </p:blipFill>
        <p:spPr bwMode="auto">
          <a:xfrm>
            <a:off x="4786314" y="285728"/>
            <a:ext cx="3140125" cy="2094071"/>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57224" y="1000108"/>
            <a:ext cx="7858180" cy="175432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3600" dirty="0" smtClean="0"/>
              <a:t>SI PROVANO DIVERSE </a:t>
            </a:r>
            <a:r>
              <a:rPr lang="it-IT" sz="3600" b="1" dirty="0" smtClean="0">
                <a:solidFill>
                  <a:srgbClr val="FF0000"/>
                </a:solidFill>
              </a:rPr>
              <a:t>RIFORME FISCALI</a:t>
            </a:r>
          </a:p>
          <a:p>
            <a:r>
              <a:rPr lang="it-IT" sz="3600" dirty="0" smtClean="0"/>
              <a:t>- SI TENTA </a:t>
            </a:r>
            <a:r>
              <a:rPr lang="it-IT" sz="3600" dirty="0" err="1" smtClean="0"/>
              <a:t>DI</a:t>
            </a:r>
            <a:r>
              <a:rPr lang="it-IT" sz="3600" dirty="0" smtClean="0"/>
              <a:t> FAR PAGARE LE TASSE A NOBILI E </a:t>
            </a:r>
            <a:r>
              <a:rPr lang="it-IT" sz="3600" dirty="0" err="1" smtClean="0"/>
              <a:t>CLERO…</a:t>
            </a:r>
            <a:r>
              <a:rPr lang="it-IT" sz="3600" dirty="0" smtClean="0"/>
              <a:t> CHE SI OPPONGONO</a:t>
            </a:r>
            <a:endParaRPr lang="it-IT" sz="3600" dirty="0"/>
          </a:p>
        </p:txBody>
      </p:sp>
      <p:sp>
        <p:nvSpPr>
          <p:cNvPr id="3" name="CasellaDiTesto 2"/>
          <p:cNvSpPr txBox="1"/>
          <p:nvPr/>
        </p:nvSpPr>
        <p:spPr>
          <a:xfrm>
            <a:off x="5143504" y="4643446"/>
            <a:ext cx="2928958" cy="523220"/>
          </a:xfrm>
          <a:prstGeom prst="rect">
            <a:avLst/>
          </a:prstGeom>
          <a:noFill/>
          <a:ln>
            <a:solidFill>
              <a:schemeClr val="tx1"/>
            </a:solidFill>
            <a:prstDash val="dash"/>
          </a:ln>
        </p:spPr>
        <p:txBody>
          <a:bodyPr wrap="square" rtlCol="0">
            <a:spAutoFit/>
          </a:bodyPr>
          <a:lstStyle/>
          <a:p>
            <a:pPr algn="ctr"/>
            <a:r>
              <a:rPr lang="it-IT" sz="2800" b="1" dirty="0" smtClean="0"/>
              <a:t>FALLIMENTO!</a:t>
            </a:r>
            <a:endParaRPr lang="it-IT" sz="2800" b="1" dirty="0"/>
          </a:p>
        </p:txBody>
      </p:sp>
      <p:cxnSp>
        <p:nvCxnSpPr>
          <p:cNvPr id="5" name="Connettore 2 4"/>
          <p:cNvCxnSpPr/>
          <p:nvPr/>
        </p:nvCxnSpPr>
        <p:spPr>
          <a:xfrm rot="16200000" flipV="1">
            <a:off x="5250661" y="3321843"/>
            <a:ext cx="1285884" cy="92869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52226" name="Picture 2" descr="Visualizza immagine di origine"/>
          <p:cNvPicPr>
            <a:picLocks noChangeAspect="1" noChangeArrowheads="1"/>
          </p:cNvPicPr>
          <p:nvPr/>
        </p:nvPicPr>
        <p:blipFill>
          <a:blip r:embed="rId2" cstate="print"/>
          <a:srcRect/>
          <a:stretch>
            <a:fillRect/>
          </a:stretch>
        </p:blipFill>
        <p:spPr bwMode="auto">
          <a:xfrm>
            <a:off x="285720" y="3571876"/>
            <a:ext cx="4286240" cy="214312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CRISI ECONOMICO-SOCIALE</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8" name="CasellaDiTesto 7"/>
          <p:cNvSpPr txBox="1"/>
          <p:nvPr/>
        </p:nvSpPr>
        <p:spPr>
          <a:xfrm>
            <a:off x="785786" y="1643050"/>
            <a:ext cx="5500726" cy="4031873"/>
          </a:xfrm>
          <a:prstGeom prst="rect">
            <a:avLst/>
          </a:prstGeom>
          <a:noFill/>
        </p:spPr>
        <p:txBody>
          <a:bodyPr wrap="square" rtlCol="0">
            <a:spAutoFit/>
          </a:bodyPr>
          <a:lstStyle/>
          <a:p>
            <a:r>
              <a:rPr lang="it-IT" sz="3200" dirty="0" smtClean="0">
                <a:latin typeface="Bookman Old Style" pitchFamily="18" charset="0"/>
              </a:rPr>
              <a:t>CARATTERE</a:t>
            </a:r>
            <a:r>
              <a:rPr lang="it-IT" sz="3200" dirty="0" smtClean="0">
                <a:solidFill>
                  <a:srgbClr val="FF0000"/>
                </a:solidFill>
                <a:latin typeface="Bookman Old Style" pitchFamily="18" charset="0"/>
              </a:rPr>
              <a:t> ARRETRATO </a:t>
            </a:r>
            <a:r>
              <a:rPr lang="it-IT" sz="3200" dirty="0" smtClean="0">
                <a:latin typeface="Bookman Old Style" pitchFamily="18" charset="0"/>
              </a:rPr>
              <a:t>DELL’</a:t>
            </a:r>
            <a:r>
              <a:rPr lang="it-IT" sz="3200" dirty="0" smtClean="0">
                <a:solidFill>
                  <a:srgbClr val="FF0000"/>
                </a:solidFill>
                <a:latin typeface="Bookman Old Style" pitchFamily="18" charset="0"/>
              </a:rPr>
              <a:t>AGRICOLTURA</a:t>
            </a:r>
          </a:p>
          <a:p>
            <a:pPr>
              <a:buFontTx/>
              <a:buChar char="-"/>
            </a:pPr>
            <a:endParaRPr lang="it-IT" sz="3200" dirty="0" smtClean="0">
              <a:latin typeface="Bookman Old Style" pitchFamily="18" charset="0"/>
            </a:endParaRPr>
          </a:p>
          <a:p>
            <a:r>
              <a:rPr lang="it-IT" sz="3200" dirty="0" smtClean="0">
                <a:solidFill>
                  <a:srgbClr val="FF0000"/>
                </a:solidFill>
                <a:latin typeface="Bookman Old Style" pitchFamily="18" charset="0"/>
              </a:rPr>
              <a:t>CARESTIE</a:t>
            </a:r>
          </a:p>
          <a:p>
            <a:endParaRPr lang="it-IT" sz="3200" dirty="0" smtClean="0">
              <a:solidFill>
                <a:srgbClr val="FF0000"/>
              </a:solidFill>
              <a:latin typeface="Bookman Old Style" pitchFamily="18" charset="0"/>
            </a:endParaRPr>
          </a:p>
          <a:p>
            <a:r>
              <a:rPr lang="it-IT" sz="3200" dirty="0" smtClean="0">
                <a:solidFill>
                  <a:srgbClr val="FF0000"/>
                </a:solidFill>
                <a:latin typeface="Bookman Old Style" pitchFamily="18" charset="0"/>
              </a:rPr>
              <a:t>AUMENTO DEI PREZZI</a:t>
            </a:r>
          </a:p>
          <a:p>
            <a:endParaRPr lang="it-IT" sz="3200" dirty="0" smtClean="0">
              <a:solidFill>
                <a:srgbClr val="FF0000"/>
              </a:solidFill>
              <a:latin typeface="Bookman Old Style" pitchFamily="18" charset="0"/>
            </a:endParaRPr>
          </a:p>
          <a:p>
            <a:r>
              <a:rPr lang="it-IT" sz="3200" dirty="0" smtClean="0">
                <a:solidFill>
                  <a:srgbClr val="FF0000"/>
                </a:solidFill>
                <a:latin typeface="Bookman Old Style" pitchFamily="18" charset="0"/>
              </a:rPr>
              <a:t>DISOCCUPAZIONE</a:t>
            </a:r>
            <a:endParaRPr lang="it-IT" sz="3200" dirty="0">
              <a:solidFill>
                <a:srgbClr val="FF0000"/>
              </a:solidFill>
              <a:latin typeface="Bookman Old Style" pitchFamily="18" charset="0"/>
            </a:endParaRPr>
          </a:p>
        </p:txBody>
      </p:sp>
      <p:sp>
        <p:nvSpPr>
          <p:cNvPr id="5" name="CasellaDiTesto 4"/>
          <p:cNvSpPr txBox="1"/>
          <p:nvPr/>
        </p:nvSpPr>
        <p:spPr>
          <a:xfrm rot="19368097">
            <a:off x="5185098" y="4204207"/>
            <a:ext cx="3830834" cy="95410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it-IT" sz="2800" dirty="0" smtClean="0">
                <a:latin typeface="Bookman Old Style" pitchFamily="18" charset="0"/>
              </a:rPr>
              <a:t>Forte disagio delle classi più umili</a:t>
            </a:r>
            <a:endParaRPr lang="it-IT" sz="2800" dirty="0">
              <a:solidFill>
                <a:srgbClr val="FF0000"/>
              </a:solidFill>
              <a:latin typeface="Bookman Old Style"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14282" y="1643050"/>
            <a:ext cx="6500858" cy="3970318"/>
          </a:xfrm>
          <a:prstGeom prst="rect">
            <a:avLst/>
          </a:prstGeom>
          <a:noFill/>
        </p:spPr>
        <p:txBody>
          <a:bodyPr wrap="square" rtlCol="0">
            <a:spAutoFit/>
          </a:bodyPr>
          <a:lstStyle/>
          <a:p>
            <a:endParaRPr lang="it-IT" sz="3600" dirty="0" smtClean="0"/>
          </a:p>
          <a:p>
            <a:r>
              <a:rPr lang="it-IT" sz="3600" dirty="0" smtClean="0">
                <a:solidFill>
                  <a:srgbClr val="FF0000"/>
                </a:solidFill>
              </a:rPr>
              <a:t>A </a:t>
            </a:r>
            <a:r>
              <a:rPr lang="it-IT" sz="3600" dirty="0" smtClean="0"/>
              <a:t>– CONVOCO IL “PARLAMENTO”, E’ L’ULTIMA </a:t>
            </a:r>
            <a:r>
              <a:rPr lang="it-IT" sz="3600" dirty="0" err="1" smtClean="0"/>
              <a:t>SPIAGGIA…</a:t>
            </a:r>
            <a:r>
              <a:rPr lang="it-IT" sz="3600" dirty="0" smtClean="0"/>
              <a:t>!</a:t>
            </a:r>
          </a:p>
          <a:p>
            <a:endParaRPr lang="it-IT" sz="3600" dirty="0" smtClean="0"/>
          </a:p>
          <a:p>
            <a:r>
              <a:rPr lang="it-IT" sz="3600" dirty="0" smtClean="0">
                <a:solidFill>
                  <a:srgbClr val="FF0000"/>
                </a:solidFill>
              </a:rPr>
              <a:t>B</a:t>
            </a:r>
            <a:r>
              <a:rPr lang="it-IT" sz="3600" dirty="0" smtClean="0"/>
              <a:t> – </a:t>
            </a:r>
            <a:r>
              <a:rPr lang="it-IT" sz="3600" dirty="0" err="1" smtClean="0"/>
              <a:t>MI</a:t>
            </a:r>
            <a:r>
              <a:rPr lang="it-IT" sz="3600" dirty="0" smtClean="0"/>
              <a:t> COMPORTO COME UN SOVRANO ASSOLUTO: IMPONGO LE MIE DECISIONI</a:t>
            </a:r>
            <a:endParaRPr lang="it-IT" sz="3600" dirty="0"/>
          </a:p>
        </p:txBody>
      </p:sp>
      <p:pic>
        <p:nvPicPr>
          <p:cNvPr id="4" name="Picture 2" descr="Visualizza immagine di origine"/>
          <p:cNvPicPr>
            <a:picLocks noChangeAspect="1" noChangeArrowheads="1" noCrop="1"/>
          </p:cNvPicPr>
          <p:nvPr/>
        </p:nvPicPr>
        <p:blipFill>
          <a:blip r:embed="rId2" cstate="print"/>
          <a:srcRect/>
          <a:stretch>
            <a:fillRect/>
          </a:stretch>
        </p:blipFill>
        <p:spPr bwMode="auto">
          <a:xfrm>
            <a:off x="7358066" y="285728"/>
            <a:ext cx="1500198" cy="2500330"/>
          </a:xfrm>
          <a:prstGeom prst="rect">
            <a:avLst/>
          </a:prstGeom>
          <a:noFill/>
        </p:spPr>
      </p:pic>
      <p:pic>
        <p:nvPicPr>
          <p:cNvPr id="5" name="Picture 2" descr="Visualizza immagine di origine"/>
          <p:cNvPicPr>
            <a:picLocks noChangeAspect="1" noChangeArrowheads="1" noCrop="1"/>
          </p:cNvPicPr>
          <p:nvPr/>
        </p:nvPicPr>
        <p:blipFill>
          <a:blip r:embed="rId3" cstate="print"/>
          <a:srcRect/>
          <a:stretch>
            <a:fillRect/>
          </a:stretch>
        </p:blipFill>
        <p:spPr bwMode="auto">
          <a:xfrm>
            <a:off x="7858148" y="428604"/>
            <a:ext cx="500066" cy="667588"/>
          </a:xfrm>
          <a:prstGeom prst="rect">
            <a:avLst/>
          </a:prstGeom>
          <a:noFill/>
        </p:spPr>
      </p:pic>
      <p:sp>
        <p:nvSpPr>
          <p:cNvPr id="6" name="Rettangolo 5"/>
          <p:cNvSpPr/>
          <p:nvPr/>
        </p:nvSpPr>
        <p:spPr>
          <a:xfrm>
            <a:off x="285720" y="571480"/>
            <a:ext cx="6572296" cy="70788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it-IT" sz="4000" dirty="0" smtClean="0"/>
              <a:t>SEI SEMPRE IL </a:t>
            </a:r>
            <a:r>
              <a:rPr lang="it-IT" sz="4000" dirty="0" err="1" smtClean="0"/>
              <a:t>RE…</a:t>
            </a:r>
            <a:r>
              <a:rPr lang="it-IT" sz="4000" dirty="0" smtClean="0"/>
              <a:t> CHE FARE?</a:t>
            </a:r>
            <a:endParaRPr lang="it-IT" sz="4000"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GLI STATI GENERALI</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8" name="CasellaDiTesto 7"/>
          <p:cNvSpPr txBox="1"/>
          <p:nvPr/>
        </p:nvSpPr>
        <p:spPr>
          <a:xfrm>
            <a:off x="214282" y="2143116"/>
            <a:ext cx="3071834" cy="1569660"/>
          </a:xfrm>
          <a:prstGeom prst="rect">
            <a:avLst/>
          </a:prstGeom>
          <a:noFill/>
        </p:spPr>
        <p:txBody>
          <a:bodyPr wrap="square" rtlCol="0">
            <a:spAutoFit/>
          </a:bodyPr>
          <a:lstStyle/>
          <a:p>
            <a:pPr algn="ctr"/>
            <a:r>
              <a:rPr lang="it-IT" sz="3200" dirty="0" smtClean="0">
                <a:latin typeface="Bookman Old Style" pitchFamily="18" charset="0"/>
              </a:rPr>
              <a:t>Convocazione degli </a:t>
            </a:r>
            <a:r>
              <a:rPr lang="it-IT" sz="3200" b="1" dirty="0" smtClean="0">
                <a:solidFill>
                  <a:srgbClr val="FF0000"/>
                </a:solidFill>
                <a:latin typeface="Bookman Old Style" pitchFamily="18" charset="0"/>
              </a:rPr>
              <a:t>STATI GENERALI</a:t>
            </a:r>
            <a:endParaRPr lang="it-IT" sz="3200" b="1" dirty="0">
              <a:solidFill>
                <a:srgbClr val="FF0000"/>
              </a:solidFill>
              <a:latin typeface="Bookman Old Style" pitchFamily="18" charset="0"/>
            </a:endParaRPr>
          </a:p>
        </p:txBody>
      </p:sp>
      <p:sp>
        <p:nvSpPr>
          <p:cNvPr id="10" name="CasellaDiTesto 9"/>
          <p:cNvSpPr txBox="1"/>
          <p:nvPr/>
        </p:nvSpPr>
        <p:spPr>
          <a:xfrm>
            <a:off x="214282" y="5500702"/>
            <a:ext cx="8501122" cy="107721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it-IT" sz="3200" dirty="0" smtClean="0">
                <a:latin typeface="Bookman Old Style" pitchFamily="18" charset="0"/>
              </a:rPr>
              <a:t>= </a:t>
            </a:r>
            <a:r>
              <a:rPr lang="it-IT" sz="3200" b="1" dirty="0" smtClean="0">
                <a:latin typeface="Bookman Old Style" pitchFamily="18" charset="0"/>
              </a:rPr>
              <a:t>assemblea</a:t>
            </a:r>
            <a:r>
              <a:rPr lang="it-IT" sz="3200" dirty="0" smtClean="0">
                <a:latin typeface="Bookman Old Style" pitchFamily="18" charset="0"/>
              </a:rPr>
              <a:t> che riunisce i </a:t>
            </a:r>
            <a:r>
              <a:rPr lang="it-IT" sz="3200" b="1" dirty="0" smtClean="0">
                <a:latin typeface="Bookman Old Style" pitchFamily="18" charset="0"/>
              </a:rPr>
              <a:t>rappresentanti</a:t>
            </a:r>
            <a:r>
              <a:rPr lang="it-IT" sz="3200" dirty="0" smtClean="0">
                <a:latin typeface="Bookman Old Style" pitchFamily="18" charset="0"/>
              </a:rPr>
              <a:t> dei </a:t>
            </a:r>
            <a:r>
              <a:rPr lang="it-IT" sz="3200" b="1" dirty="0" smtClean="0">
                <a:latin typeface="Bookman Old Style" pitchFamily="18" charset="0"/>
              </a:rPr>
              <a:t>tre ordini </a:t>
            </a:r>
            <a:r>
              <a:rPr lang="it-IT" sz="3200" dirty="0" smtClean="0">
                <a:latin typeface="Bookman Old Style" pitchFamily="18" charset="0"/>
              </a:rPr>
              <a:t>sociali </a:t>
            </a:r>
            <a:endParaRPr lang="it-IT" sz="3200" dirty="0">
              <a:latin typeface="Bookman Old Style" pitchFamily="18" charset="0"/>
            </a:endParaRPr>
          </a:p>
        </p:txBody>
      </p:sp>
      <p:pic>
        <p:nvPicPr>
          <p:cNvPr id="17410" name="Picture 2" descr="Visualizza immagine di origine"/>
          <p:cNvPicPr>
            <a:picLocks noChangeAspect="1" noChangeArrowheads="1"/>
          </p:cNvPicPr>
          <p:nvPr/>
        </p:nvPicPr>
        <p:blipFill>
          <a:blip r:embed="rId3" cstate="print"/>
          <a:srcRect/>
          <a:stretch>
            <a:fillRect/>
          </a:stretch>
        </p:blipFill>
        <p:spPr bwMode="auto">
          <a:xfrm>
            <a:off x="3214678" y="1428736"/>
            <a:ext cx="5563711" cy="3857652"/>
          </a:xfrm>
          <a:prstGeom prst="rect">
            <a:avLst/>
          </a:prstGeom>
          <a:noFill/>
        </p:spPr>
      </p:pic>
      <p:cxnSp>
        <p:nvCxnSpPr>
          <p:cNvPr id="12" name="Connettore 2 11"/>
          <p:cNvCxnSpPr>
            <a:stCxn id="8" idx="2"/>
          </p:cNvCxnSpPr>
          <p:nvPr/>
        </p:nvCxnSpPr>
        <p:spPr>
          <a:xfrm rot="16200000" flipH="1">
            <a:off x="838376" y="4624598"/>
            <a:ext cx="1859364" cy="35719"/>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GLI STATI GENERALI</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8" name="CasellaDiTesto 7"/>
          <p:cNvSpPr txBox="1"/>
          <p:nvPr/>
        </p:nvSpPr>
        <p:spPr>
          <a:xfrm>
            <a:off x="214282" y="2143116"/>
            <a:ext cx="8643998" cy="4401205"/>
          </a:xfrm>
          <a:prstGeom prst="rect">
            <a:avLst/>
          </a:prstGeom>
          <a:noFill/>
        </p:spPr>
        <p:txBody>
          <a:bodyPr wrap="square" rtlCol="0">
            <a:spAutoFit/>
          </a:bodyPr>
          <a:lstStyle/>
          <a:p>
            <a:pPr algn="just"/>
            <a:r>
              <a:rPr lang="it-IT" sz="2800" b="1" dirty="0" smtClean="0">
                <a:solidFill>
                  <a:schemeClr val="accent6"/>
                </a:solidFill>
                <a:latin typeface="Bookman Old Style" pitchFamily="18" charset="0"/>
              </a:rPr>
              <a:t>NOBILTÀ</a:t>
            </a:r>
            <a:r>
              <a:rPr lang="it-IT" sz="2800" dirty="0" smtClean="0">
                <a:latin typeface="Bookman Old Style" pitchFamily="18" charset="0"/>
              </a:rPr>
              <a:t>: </a:t>
            </a:r>
            <a:r>
              <a:rPr lang="it-IT" sz="2800" dirty="0" smtClean="0">
                <a:latin typeface="Bookman Old Style" pitchFamily="18" charset="0"/>
              </a:rPr>
              <a:t>270 deputati</a:t>
            </a:r>
          </a:p>
          <a:p>
            <a:pPr algn="just"/>
            <a:r>
              <a:rPr lang="it-IT" sz="2800" b="1" dirty="0" smtClean="0">
                <a:solidFill>
                  <a:srgbClr val="FF0000"/>
                </a:solidFill>
                <a:latin typeface="Bookman Old Style" pitchFamily="18" charset="0"/>
              </a:rPr>
              <a:t>CLERO</a:t>
            </a:r>
            <a:r>
              <a:rPr lang="it-IT" sz="2800" dirty="0" smtClean="0">
                <a:latin typeface="Bookman Old Style" pitchFamily="18" charset="0"/>
              </a:rPr>
              <a:t>: </a:t>
            </a:r>
            <a:r>
              <a:rPr lang="it-IT" sz="2800" dirty="0" smtClean="0">
                <a:latin typeface="Bookman Old Style" pitchFamily="18" charset="0"/>
              </a:rPr>
              <a:t>291 deputati </a:t>
            </a:r>
          </a:p>
          <a:p>
            <a:pPr algn="just"/>
            <a:r>
              <a:rPr lang="it-IT" sz="2800" b="1" dirty="0" smtClean="0">
                <a:solidFill>
                  <a:srgbClr val="00B050"/>
                </a:solidFill>
                <a:latin typeface="Bookman Old Style" pitchFamily="18" charset="0"/>
              </a:rPr>
              <a:t>TERZO STATO</a:t>
            </a:r>
            <a:r>
              <a:rPr lang="it-IT" sz="2800" dirty="0" smtClean="0">
                <a:latin typeface="Bookman Old Style" pitchFamily="18" charset="0"/>
              </a:rPr>
              <a:t>: </a:t>
            </a:r>
            <a:r>
              <a:rPr lang="it-IT" sz="2800" b="1" dirty="0" smtClean="0">
                <a:latin typeface="Bookman Old Style" pitchFamily="18" charset="0"/>
              </a:rPr>
              <a:t>578</a:t>
            </a:r>
            <a:r>
              <a:rPr lang="it-IT" sz="2800" dirty="0" smtClean="0">
                <a:latin typeface="Bookman Old Style" pitchFamily="18" charset="0"/>
              </a:rPr>
              <a:t> deputati</a:t>
            </a:r>
          </a:p>
          <a:p>
            <a:pPr algn="just"/>
            <a:endParaRPr lang="it-IT" sz="2800" dirty="0" smtClean="0">
              <a:latin typeface="Bookman Old Style" pitchFamily="18" charset="0"/>
            </a:endParaRPr>
          </a:p>
          <a:p>
            <a:pPr algn="just"/>
            <a:r>
              <a:rPr lang="it-IT" sz="2800" b="1" dirty="0" smtClean="0">
                <a:effectLst>
                  <a:outerShdw blurRad="38100" dist="38100" dir="2700000" algn="tl">
                    <a:srgbClr val="000000">
                      <a:alpha val="43137"/>
                    </a:srgbClr>
                  </a:outerShdw>
                </a:effectLst>
                <a:latin typeface="Bookman Old Style" pitchFamily="18" charset="0"/>
              </a:rPr>
              <a:t>Votazioni</a:t>
            </a:r>
          </a:p>
          <a:p>
            <a:pPr algn="just">
              <a:buFont typeface="Arial" pitchFamily="34" charset="0"/>
              <a:buChar char="•"/>
            </a:pPr>
            <a:r>
              <a:rPr lang="it-IT" sz="2800" dirty="0" smtClean="0">
                <a:latin typeface="Bookman Old Style" pitchFamily="18" charset="0"/>
              </a:rPr>
              <a:t> Non si vota </a:t>
            </a:r>
            <a:r>
              <a:rPr lang="it-IT" sz="2800" b="1" dirty="0" smtClean="0">
                <a:latin typeface="Bookman Old Style" pitchFamily="18" charset="0"/>
              </a:rPr>
              <a:t>PER “TESTA” </a:t>
            </a:r>
            <a:r>
              <a:rPr lang="it-IT" sz="2800" dirty="0" smtClean="0">
                <a:latin typeface="Bookman Old Style" pitchFamily="18" charset="0"/>
                <a:sym typeface="Wingdings" pitchFamily="2" charset="2"/>
              </a:rPr>
              <a:t> </a:t>
            </a:r>
            <a:r>
              <a:rPr lang="it-IT" sz="2800" dirty="0" smtClean="0">
                <a:latin typeface="Bookman Old Style" pitchFamily="18" charset="0"/>
              </a:rPr>
              <a:t>un voto a persona </a:t>
            </a:r>
          </a:p>
          <a:p>
            <a:pPr algn="just">
              <a:buFont typeface="Arial" pitchFamily="34" charset="0"/>
              <a:buChar char="•"/>
            </a:pPr>
            <a:r>
              <a:rPr lang="it-IT" sz="2800" dirty="0" smtClean="0">
                <a:latin typeface="Bookman Old Style" pitchFamily="18" charset="0"/>
              </a:rPr>
              <a:t> ma </a:t>
            </a:r>
            <a:r>
              <a:rPr lang="it-IT" sz="2800" b="1" dirty="0" smtClean="0">
                <a:latin typeface="Bookman Old Style" pitchFamily="18" charset="0"/>
              </a:rPr>
              <a:t>PER “ORDINE” </a:t>
            </a:r>
            <a:r>
              <a:rPr lang="it-IT" sz="2800" dirty="0" smtClean="0">
                <a:latin typeface="Bookman Old Style" pitchFamily="18" charset="0"/>
                <a:sym typeface="Wingdings" pitchFamily="2" charset="2"/>
              </a:rPr>
              <a:t></a:t>
            </a:r>
            <a:r>
              <a:rPr lang="it-IT" sz="2800" dirty="0" smtClean="0">
                <a:latin typeface="Bookman Old Style" pitchFamily="18" charset="0"/>
              </a:rPr>
              <a:t> </a:t>
            </a:r>
            <a:r>
              <a:rPr lang="it-IT" sz="2800" dirty="0" smtClean="0">
                <a:latin typeface="Bookman Old Style" pitchFamily="18" charset="0"/>
              </a:rPr>
              <a:t>ogni ordine ha UN voto </a:t>
            </a:r>
          </a:p>
          <a:p>
            <a:pPr algn="just"/>
            <a:endParaRPr lang="it-IT" sz="2800" dirty="0" smtClean="0">
              <a:latin typeface="Bookman Old Style" pitchFamily="18" charset="0"/>
            </a:endParaRPr>
          </a:p>
          <a:p>
            <a:pPr algn="ctr"/>
            <a:r>
              <a:rPr lang="it-IT" sz="2800" dirty="0" smtClean="0">
                <a:latin typeface="Bookman Old Style" pitchFamily="18" charset="0"/>
              </a:rPr>
              <a:t>Nobiltà e clero sono sempre in </a:t>
            </a:r>
            <a:r>
              <a:rPr lang="it-IT" sz="2800" dirty="0" smtClean="0">
                <a:latin typeface="Bookman Old Style" pitchFamily="18" charset="0"/>
              </a:rPr>
              <a:t>maggioranza!</a:t>
            </a:r>
            <a:endParaRPr lang="it-IT" sz="2800" dirty="0">
              <a:solidFill>
                <a:srgbClr val="FF0000"/>
              </a:solidFill>
              <a:latin typeface="Bookman Old Style" pitchFamily="18" charset="0"/>
            </a:endParaRPr>
          </a:p>
        </p:txBody>
      </p:sp>
      <p:sp>
        <p:nvSpPr>
          <p:cNvPr id="10" name="CasellaDiTesto 9"/>
          <p:cNvSpPr txBox="1"/>
          <p:nvPr/>
        </p:nvSpPr>
        <p:spPr>
          <a:xfrm>
            <a:off x="4643438" y="2357430"/>
            <a:ext cx="3000396"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3200" dirty="0" smtClean="0">
                <a:latin typeface="Bookman Old Style" pitchFamily="18" charset="0"/>
              </a:rPr>
              <a:t>270+291=561</a:t>
            </a:r>
            <a:endParaRPr lang="it-IT" sz="3200" dirty="0">
              <a:latin typeface="Bookman Old Style" pitchFamily="18" charset="0"/>
            </a:endParaRPr>
          </a:p>
        </p:txBody>
      </p:sp>
      <p:pic>
        <p:nvPicPr>
          <p:cNvPr id="11" name="Picture 2" descr="Visualizza immagine di origine"/>
          <p:cNvPicPr>
            <a:picLocks noChangeAspect="1" noChangeArrowheads="1"/>
          </p:cNvPicPr>
          <p:nvPr/>
        </p:nvPicPr>
        <p:blipFill>
          <a:blip r:embed="rId3" cstate="print"/>
          <a:srcRect/>
          <a:stretch>
            <a:fillRect/>
          </a:stretch>
        </p:blipFill>
        <p:spPr bwMode="auto">
          <a:xfrm>
            <a:off x="6858016" y="285728"/>
            <a:ext cx="2060634" cy="142876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GLI STATI GENERALI</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8" name="CasellaDiTesto 7"/>
          <p:cNvSpPr txBox="1"/>
          <p:nvPr/>
        </p:nvSpPr>
        <p:spPr>
          <a:xfrm>
            <a:off x="642910" y="1643050"/>
            <a:ext cx="8215370" cy="1261884"/>
          </a:xfrm>
          <a:prstGeom prst="rect">
            <a:avLst/>
          </a:prstGeom>
          <a:noFill/>
        </p:spPr>
        <p:txBody>
          <a:bodyPr wrap="square" rtlCol="0">
            <a:spAutoFit/>
          </a:bodyPr>
          <a:lstStyle/>
          <a:p>
            <a:pPr algn="just"/>
            <a:r>
              <a:rPr lang="it-IT" sz="2800" b="1" dirty="0" smtClean="0">
                <a:latin typeface="Bookman Old Style" pitchFamily="18" charset="0"/>
              </a:rPr>
              <a:t>DIBATTITO</a:t>
            </a:r>
            <a:r>
              <a:rPr lang="it-IT" sz="2800" dirty="0" smtClean="0">
                <a:latin typeface="Bookman Old Style" pitchFamily="18" charset="0"/>
              </a:rPr>
              <a:t> </a:t>
            </a:r>
            <a:r>
              <a:rPr lang="it-IT" sz="2800" dirty="0" smtClean="0">
                <a:latin typeface="Bookman Old Style" pitchFamily="18" charset="0"/>
              </a:rPr>
              <a:t>sulla questione del voto</a:t>
            </a:r>
          </a:p>
          <a:p>
            <a:pPr algn="just">
              <a:buFontTx/>
              <a:buChar char="-"/>
            </a:pPr>
            <a:r>
              <a:rPr lang="it-IT" sz="2400" dirty="0" smtClean="0">
                <a:latin typeface="Bookman Old Style" pitchFamily="18" charset="0"/>
              </a:rPr>
              <a:t>parte di clero e nobiltà è aperta alle richieste del Terzo Stato</a:t>
            </a:r>
          </a:p>
        </p:txBody>
      </p:sp>
      <p:sp>
        <p:nvSpPr>
          <p:cNvPr id="10" name="CasellaDiTesto 9"/>
          <p:cNvSpPr txBox="1"/>
          <p:nvPr/>
        </p:nvSpPr>
        <p:spPr>
          <a:xfrm>
            <a:off x="285720" y="3429000"/>
            <a:ext cx="7643866" cy="255454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3200" dirty="0" smtClean="0">
                <a:latin typeface="Bookman Old Style" pitchFamily="18" charset="0"/>
              </a:rPr>
              <a:t>Abate </a:t>
            </a:r>
            <a:r>
              <a:rPr lang="it-IT" sz="3200" dirty="0" err="1" smtClean="0">
                <a:solidFill>
                  <a:srgbClr val="FF0000"/>
                </a:solidFill>
                <a:latin typeface="Bookman Old Style" pitchFamily="18" charset="0"/>
              </a:rPr>
              <a:t>Sieyès</a:t>
            </a:r>
            <a:r>
              <a:rPr lang="it-IT" sz="3200" dirty="0" smtClean="0">
                <a:latin typeface="Bookman Old Style" pitchFamily="18" charset="0"/>
              </a:rPr>
              <a:t>: “</a:t>
            </a:r>
            <a:r>
              <a:rPr lang="it-IT" sz="3200" i="1" dirty="0" smtClean="0">
                <a:latin typeface="Bookman Old Style" pitchFamily="18" charset="0"/>
              </a:rPr>
              <a:t>Che cos’è il Terzo Stato?</a:t>
            </a:r>
            <a:r>
              <a:rPr lang="it-IT" sz="3200" dirty="0" smtClean="0">
                <a:latin typeface="Bookman Old Style" pitchFamily="18" charset="0"/>
              </a:rPr>
              <a:t>”</a:t>
            </a:r>
          </a:p>
          <a:p>
            <a:pPr>
              <a:buFontTx/>
              <a:buChar char="-"/>
            </a:pPr>
            <a:r>
              <a:rPr lang="it-IT" sz="3200" dirty="0" smtClean="0">
                <a:latin typeface="Bookman Old Style" pitchFamily="18" charset="0"/>
              </a:rPr>
              <a:t>È la </a:t>
            </a:r>
            <a:r>
              <a:rPr lang="it-IT" sz="3200" b="1" dirty="0" smtClean="0">
                <a:latin typeface="Bookman Old Style" pitchFamily="18" charset="0"/>
              </a:rPr>
              <a:t>maggioranza</a:t>
            </a:r>
          </a:p>
          <a:p>
            <a:pPr>
              <a:buFontTx/>
              <a:buChar char="-"/>
            </a:pPr>
            <a:r>
              <a:rPr lang="it-IT" sz="3200" dirty="0" smtClean="0">
                <a:latin typeface="Bookman Old Style" pitchFamily="18" charset="0"/>
              </a:rPr>
              <a:t>È la parte che lavora e </a:t>
            </a:r>
            <a:r>
              <a:rPr lang="it-IT" sz="3200" b="1" dirty="0" smtClean="0">
                <a:latin typeface="Bookman Old Style" pitchFamily="18" charset="0"/>
              </a:rPr>
              <a:t>produce</a:t>
            </a:r>
          </a:p>
          <a:p>
            <a:pPr>
              <a:buFontTx/>
              <a:buChar char="-"/>
            </a:pPr>
            <a:r>
              <a:rPr lang="it-IT" sz="3200" dirty="0" smtClean="0">
                <a:latin typeface="Bookman Old Style" pitchFamily="18" charset="0"/>
              </a:rPr>
              <a:t>Dunque, è la </a:t>
            </a:r>
            <a:r>
              <a:rPr lang="it-IT" sz="3200" b="1" dirty="0" smtClean="0">
                <a:latin typeface="Bookman Old Style" pitchFamily="18" charset="0"/>
              </a:rPr>
              <a:t>nazione</a:t>
            </a:r>
            <a:endParaRPr lang="it-IT" sz="3200" b="1" dirty="0">
              <a:latin typeface="Bookman Old Style" pitchFamily="18" charset="0"/>
            </a:endParaRPr>
          </a:p>
        </p:txBody>
      </p:sp>
      <p:pic>
        <p:nvPicPr>
          <p:cNvPr id="11" name="Picture 2" descr="Visualizza immagine di origine"/>
          <p:cNvPicPr>
            <a:picLocks noChangeAspect="1" noChangeArrowheads="1"/>
          </p:cNvPicPr>
          <p:nvPr/>
        </p:nvPicPr>
        <p:blipFill>
          <a:blip r:embed="rId3" cstate="print"/>
          <a:srcRect/>
          <a:stretch>
            <a:fillRect/>
          </a:stretch>
        </p:blipFill>
        <p:spPr bwMode="auto">
          <a:xfrm>
            <a:off x="6858016" y="285728"/>
            <a:ext cx="2060634" cy="1428760"/>
          </a:xfrm>
          <a:prstGeom prst="rect">
            <a:avLst/>
          </a:prstGeom>
          <a:noFill/>
        </p:spPr>
      </p:pic>
      <p:pic>
        <p:nvPicPr>
          <p:cNvPr id="37890" name="Picture 2" descr="Visualizza immagine di origine"/>
          <p:cNvPicPr>
            <a:picLocks noChangeAspect="1" noChangeArrowheads="1"/>
          </p:cNvPicPr>
          <p:nvPr/>
        </p:nvPicPr>
        <p:blipFill>
          <a:blip r:embed="rId4" cstate="print"/>
          <a:srcRect l="13407" r="23029"/>
          <a:stretch>
            <a:fillRect/>
          </a:stretch>
        </p:blipFill>
        <p:spPr bwMode="auto">
          <a:xfrm>
            <a:off x="7072330" y="3000372"/>
            <a:ext cx="1643074" cy="1785950"/>
          </a:xfrm>
          <a:prstGeom prst="rect">
            <a:avLst/>
          </a:prstGeom>
          <a:noFill/>
          <a:effectLst>
            <a:outerShdw blurRad="50800" dist="38100" dir="18900000" algn="bl" rotWithShape="0">
              <a:prstClr val="black">
                <a:alpha val="40000"/>
              </a:prstClr>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isualizza immagine di origine"/>
          <p:cNvPicPr>
            <a:picLocks noChangeAspect="1" noChangeArrowheads="1"/>
          </p:cNvPicPr>
          <p:nvPr/>
        </p:nvPicPr>
        <p:blipFill>
          <a:blip r:embed="rId2" cstate="print"/>
          <a:srcRect l="13407" r="23029"/>
          <a:stretch>
            <a:fillRect/>
          </a:stretch>
        </p:blipFill>
        <p:spPr bwMode="auto">
          <a:xfrm>
            <a:off x="4714876" y="3214686"/>
            <a:ext cx="3214710" cy="3494250"/>
          </a:xfrm>
          <a:prstGeom prst="rect">
            <a:avLst/>
          </a:prstGeom>
          <a:noFill/>
          <a:effectLst>
            <a:outerShdw blurRad="50800" dist="38100" dir="18900000" algn="bl" rotWithShape="0">
              <a:prstClr val="black">
                <a:alpha val="40000"/>
              </a:prstClr>
            </a:outerShdw>
          </a:effectLst>
        </p:spPr>
      </p:pic>
      <p:sp>
        <p:nvSpPr>
          <p:cNvPr id="3" name="Fumetto 2 2"/>
          <p:cNvSpPr/>
          <p:nvPr/>
        </p:nvSpPr>
        <p:spPr>
          <a:xfrm>
            <a:off x="214282" y="214290"/>
            <a:ext cx="8501090" cy="2826306"/>
          </a:xfrm>
          <a:prstGeom prst="wedgeRoundRectCallout">
            <a:avLst>
              <a:gd name="adj1" fmla="val -1579"/>
              <a:gd name="adj2" fmla="val 61145"/>
              <a:gd name="adj3" fmla="val 16667"/>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it-IT" sz="4000" dirty="0" smtClean="0"/>
              <a:t>“Che cos’è il Terzo Stato? Tutto. Che cos’è stato fino ad oggi nel sistema politico? Niente. Che cosa chiede? Di diventare </a:t>
            </a:r>
            <a:r>
              <a:rPr lang="it-IT" sz="4000" dirty="0" smtClean="0"/>
              <a:t>qualcosa.”</a:t>
            </a:r>
            <a:endParaRPr lang="it-IT" sz="4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normAutofit/>
          </a:bodyPr>
          <a:lstStyle/>
          <a:p>
            <a:r>
              <a:rPr lang="it-IT" sz="3600" dirty="0" smtClean="0"/>
              <a:t>GLI STATI GENERALI</a:t>
            </a:r>
            <a:br>
              <a:rPr lang="it-IT" sz="3600" dirty="0" smtClean="0"/>
            </a:br>
            <a:r>
              <a:rPr lang="it-IT" sz="3600" dirty="0" smtClean="0"/>
              <a:t>e i </a:t>
            </a:r>
            <a:r>
              <a:rPr lang="it-IT" sz="3600" dirty="0" smtClean="0">
                <a:latin typeface="Bookman Old Style" pitchFamily="18" charset="0"/>
              </a:rPr>
              <a:t>cahier de </a:t>
            </a:r>
            <a:r>
              <a:rPr lang="it-IT" sz="3600" dirty="0" err="1" smtClean="0">
                <a:latin typeface="Bookman Old Style" pitchFamily="18" charset="0"/>
              </a:rPr>
              <a:t>doléances</a:t>
            </a:r>
            <a:r>
              <a:rPr lang="it-IT" sz="3600" dirty="0" smtClean="0">
                <a:latin typeface="Bookman Old Style" pitchFamily="18" charset="0"/>
              </a:rPr>
              <a:t> </a:t>
            </a:r>
            <a:endParaRPr lang="it-IT" sz="3600"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10" name="CasellaDiTesto 9"/>
          <p:cNvSpPr txBox="1"/>
          <p:nvPr/>
        </p:nvSpPr>
        <p:spPr>
          <a:xfrm>
            <a:off x="428596" y="2357430"/>
            <a:ext cx="8429684" cy="35394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it-IT" sz="3200" dirty="0" smtClean="0">
                <a:latin typeface="Bookman Old Style" pitchFamily="18" charset="0"/>
              </a:rPr>
              <a:t>Primavera del 1789: il re chiede agli abitanti delle campagne e delle città di </a:t>
            </a:r>
            <a:r>
              <a:rPr lang="it-IT" sz="3200" b="1" dirty="0" smtClean="0">
                <a:latin typeface="Bookman Old Style" pitchFamily="18" charset="0"/>
              </a:rPr>
              <a:t>riunirsi</a:t>
            </a:r>
            <a:r>
              <a:rPr lang="it-IT" sz="3200" dirty="0" smtClean="0">
                <a:latin typeface="Bookman Old Style" pitchFamily="18" charset="0"/>
              </a:rPr>
              <a:t>: </a:t>
            </a:r>
            <a:endParaRPr lang="it-IT" sz="3200" dirty="0" smtClean="0">
              <a:latin typeface="Bookman Old Style" pitchFamily="18" charset="0"/>
            </a:endParaRPr>
          </a:p>
          <a:p>
            <a:endParaRPr lang="it-IT" sz="3200" dirty="0" smtClean="0">
              <a:latin typeface="Bookman Old Style" pitchFamily="18" charset="0"/>
            </a:endParaRPr>
          </a:p>
          <a:p>
            <a:pPr marL="514350" indent="-514350" algn="ctr">
              <a:buAutoNum type="arabicParenR"/>
            </a:pPr>
            <a:r>
              <a:rPr lang="it-IT" sz="3200" dirty="0" smtClean="0">
                <a:latin typeface="Bookman Old Style" pitchFamily="18" charset="0"/>
              </a:rPr>
              <a:t>per </a:t>
            </a:r>
            <a:r>
              <a:rPr lang="it-IT" sz="3200" b="1" dirty="0" smtClean="0">
                <a:solidFill>
                  <a:srgbClr val="FF0000"/>
                </a:solidFill>
                <a:latin typeface="Bookman Old Style" pitchFamily="18" charset="0"/>
              </a:rPr>
              <a:t>ELEGGERE</a:t>
            </a:r>
            <a:r>
              <a:rPr lang="it-IT" sz="3200" dirty="0" smtClean="0">
                <a:latin typeface="Bookman Old Style" pitchFamily="18" charset="0"/>
              </a:rPr>
              <a:t> </a:t>
            </a:r>
            <a:r>
              <a:rPr lang="it-IT" sz="3200" dirty="0" smtClean="0">
                <a:latin typeface="Bookman Old Style" pitchFamily="18" charset="0"/>
              </a:rPr>
              <a:t>i propri </a:t>
            </a:r>
            <a:r>
              <a:rPr lang="it-IT" sz="3200" b="1" dirty="0" smtClean="0">
                <a:solidFill>
                  <a:srgbClr val="FF0000"/>
                </a:solidFill>
                <a:latin typeface="Bookman Old Style" pitchFamily="18" charset="0"/>
              </a:rPr>
              <a:t>RAPPRESENTANTI</a:t>
            </a:r>
            <a:r>
              <a:rPr lang="it-IT" sz="3200" dirty="0" smtClean="0">
                <a:latin typeface="Bookman Old Style" pitchFamily="18" charset="0"/>
              </a:rPr>
              <a:t>; </a:t>
            </a:r>
            <a:endParaRPr lang="it-IT" sz="3200" dirty="0" smtClean="0">
              <a:latin typeface="Bookman Old Style" pitchFamily="18" charset="0"/>
            </a:endParaRPr>
          </a:p>
          <a:p>
            <a:pPr marL="514350" indent="-514350" algn="ctr"/>
            <a:r>
              <a:rPr lang="it-IT" sz="3200" dirty="0" smtClean="0">
                <a:latin typeface="Bookman Old Style" pitchFamily="18" charset="0"/>
              </a:rPr>
              <a:t>2) per esprimere le loro </a:t>
            </a:r>
            <a:r>
              <a:rPr lang="it-IT" sz="3200" b="1" dirty="0" smtClean="0">
                <a:solidFill>
                  <a:srgbClr val="FF0000"/>
                </a:solidFill>
                <a:latin typeface="Bookman Old Style" pitchFamily="18" charset="0"/>
              </a:rPr>
              <a:t>RICHIESTE</a:t>
            </a:r>
            <a:r>
              <a:rPr lang="it-IT" sz="3200" dirty="0" smtClean="0">
                <a:latin typeface="Bookman Old Style" pitchFamily="18" charset="0"/>
              </a:rPr>
              <a:t>. </a:t>
            </a:r>
            <a:endParaRPr lang="it-IT" sz="3200" b="1" dirty="0">
              <a:latin typeface="Bookman Old Style"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1 SaintEtienne cahiers.mp4">
            <a:hlinkClick r:id="" action="ppaction://media"/>
          </p:cNvPr>
          <p:cNvPicPr>
            <a:picLocks noRot="1" noChangeAspect="1"/>
          </p:cNvPicPr>
          <p:nvPr>
            <a:videoFile r:link="rId1"/>
          </p:nvPr>
        </p:nvPicPr>
        <p:blipFill>
          <a:blip r:embed="rId3" cstate="print"/>
          <a:stretch>
            <a:fillRect/>
          </a:stretch>
        </p:blipFill>
        <p:spPr>
          <a:xfrm>
            <a:off x="357158" y="714356"/>
            <a:ext cx="8386770" cy="471755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normAutofit/>
          </a:bodyPr>
          <a:lstStyle/>
          <a:p>
            <a:r>
              <a:rPr lang="it-IT" sz="3600" dirty="0" smtClean="0"/>
              <a:t>GLI STATI GENERALI</a:t>
            </a:r>
            <a:br>
              <a:rPr lang="it-IT" sz="3600" dirty="0" smtClean="0"/>
            </a:br>
            <a:r>
              <a:rPr lang="it-IT" sz="3600" dirty="0" smtClean="0"/>
              <a:t>e i </a:t>
            </a:r>
            <a:r>
              <a:rPr lang="it-IT" sz="3600" dirty="0" smtClean="0">
                <a:latin typeface="Bookman Old Style" pitchFamily="18" charset="0"/>
              </a:rPr>
              <a:t>cahier de </a:t>
            </a:r>
            <a:r>
              <a:rPr lang="it-IT" sz="3600" dirty="0" err="1" smtClean="0">
                <a:latin typeface="Bookman Old Style" pitchFamily="18" charset="0"/>
              </a:rPr>
              <a:t>doléances</a:t>
            </a:r>
            <a:r>
              <a:rPr lang="it-IT" sz="3600" dirty="0" smtClean="0">
                <a:latin typeface="Bookman Old Style" pitchFamily="18" charset="0"/>
              </a:rPr>
              <a:t> </a:t>
            </a:r>
            <a:endParaRPr lang="it-IT" sz="3600"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10" name="CasellaDiTesto 9"/>
          <p:cNvSpPr txBox="1"/>
          <p:nvPr/>
        </p:nvSpPr>
        <p:spPr>
          <a:xfrm>
            <a:off x="428596" y="1643050"/>
            <a:ext cx="5214974" cy="495520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3200" dirty="0" smtClean="0">
                <a:latin typeface="Bookman Old Style" pitchFamily="18" charset="0"/>
              </a:rPr>
              <a:t>Vengono scritti i </a:t>
            </a:r>
            <a:r>
              <a:rPr lang="it-IT" sz="3200" b="1" dirty="0" smtClean="0">
                <a:solidFill>
                  <a:srgbClr val="FF0000"/>
                </a:solidFill>
                <a:latin typeface="Bookman Old Style" pitchFamily="18" charset="0"/>
              </a:rPr>
              <a:t>CAHIER DE DOLÉANCES</a:t>
            </a:r>
            <a:r>
              <a:rPr lang="it-IT" sz="3200" dirty="0" smtClean="0">
                <a:latin typeface="Bookman Old Style" pitchFamily="18" charset="0"/>
              </a:rPr>
              <a:t> </a:t>
            </a:r>
            <a:r>
              <a:rPr lang="it-IT" sz="2400" dirty="0" smtClean="0">
                <a:latin typeface="Bookman Old Style" pitchFamily="18" charset="0"/>
              </a:rPr>
              <a:t>(“quaderni di lamentele”)</a:t>
            </a:r>
          </a:p>
          <a:p>
            <a:r>
              <a:rPr lang="it-IT" sz="3200" dirty="0" smtClean="0">
                <a:latin typeface="Bookman Old Style" pitchFamily="18" charset="0"/>
              </a:rPr>
              <a:t>- documenti che raccolgono tutte le </a:t>
            </a:r>
            <a:r>
              <a:rPr lang="it-IT" sz="3200" b="1" dirty="0" smtClean="0">
                <a:latin typeface="Bookman Old Style" pitchFamily="18" charset="0"/>
              </a:rPr>
              <a:t>richieste</a:t>
            </a:r>
            <a:r>
              <a:rPr lang="it-IT" sz="3200" dirty="0" smtClean="0">
                <a:latin typeface="Bookman Old Style" pitchFamily="18" charset="0"/>
              </a:rPr>
              <a:t> e le </a:t>
            </a:r>
            <a:r>
              <a:rPr lang="it-IT" sz="3200" b="1" dirty="0" smtClean="0">
                <a:latin typeface="Bookman Old Style" pitchFamily="18" charset="0"/>
              </a:rPr>
              <a:t>proposte</a:t>
            </a:r>
            <a:r>
              <a:rPr lang="it-IT" sz="3200" dirty="0" smtClean="0">
                <a:latin typeface="Bookman Old Style" pitchFamily="18" charset="0"/>
              </a:rPr>
              <a:t> </a:t>
            </a:r>
            <a:r>
              <a:rPr lang="it-IT" sz="3200" dirty="0" smtClean="0">
                <a:latin typeface="Bookman Old Style" pitchFamily="18" charset="0"/>
                <a:sym typeface="Wingdings" pitchFamily="2" charset="2"/>
              </a:rPr>
              <a:t> </a:t>
            </a:r>
            <a:r>
              <a:rPr lang="it-IT" sz="3200" i="1" dirty="0" smtClean="0">
                <a:latin typeface="Bookman Old Style" pitchFamily="18" charset="0"/>
              </a:rPr>
              <a:t>base di partenza per l’attività e le discussioni degli gli Stati generali</a:t>
            </a:r>
            <a:endParaRPr lang="it-IT" sz="3200" b="1" dirty="0">
              <a:latin typeface="Bookman Old Style" pitchFamily="18" charset="0"/>
            </a:endParaRPr>
          </a:p>
        </p:txBody>
      </p:sp>
      <p:sp>
        <p:nvSpPr>
          <p:cNvPr id="5" name="Rettangolo 4"/>
          <p:cNvSpPr/>
          <p:nvPr/>
        </p:nvSpPr>
        <p:spPr>
          <a:xfrm>
            <a:off x="5929322" y="3357562"/>
            <a:ext cx="3214678" cy="2677656"/>
          </a:xfrm>
          <a:prstGeom prst="rect">
            <a:avLst/>
          </a:prstGeom>
        </p:spPr>
        <p:txBody>
          <a:bodyPr wrap="square">
            <a:spAutoFit/>
          </a:bodyPr>
          <a:lstStyle/>
          <a:p>
            <a:r>
              <a:rPr lang="it-IT" sz="2400" dirty="0" smtClean="0">
                <a:latin typeface="Bookman Old Style" pitchFamily="18" charset="0"/>
              </a:rPr>
              <a:t>Es. il voto per testa, una costituzione, una più equa ripartizione delle tasse, l’eliminazione dei privilegi </a:t>
            </a:r>
            <a:r>
              <a:rPr lang="it-IT" sz="2400" dirty="0" err="1" smtClean="0">
                <a:latin typeface="Bookman Old Style" pitchFamily="18" charset="0"/>
              </a:rPr>
              <a:t>sociali…</a:t>
            </a:r>
            <a:endParaRPr lang="it-IT" sz="2400" dirty="0"/>
          </a:p>
        </p:txBody>
      </p:sp>
      <p:pic>
        <p:nvPicPr>
          <p:cNvPr id="40962" name="Picture 2" descr="Visualizza immagine di origine"/>
          <p:cNvPicPr>
            <a:picLocks noChangeAspect="1" noChangeArrowheads="1"/>
          </p:cNvPicPr>
          <p:nvPr/>
        </p:nvPicPr>
        <p:blipFill>
          <a:blip r:embed="rId3" cstate="print"/>
          <a:srcRect/>
          <a:stretch>
            <a:fillRect/>
          </a:stretch>
        </p:blipFill>
        <p:spPr bwMode="auto">
          <a:xfrm>
            <a:off x="7032308" y="142852"/>
            <a:ext cx="1991692" cy="292895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LA FRANCIA DEL 1700</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8" name="CasellaDiTesto 7"/>
          <p:cNvSpPr txBox="1"/>
          <p:nvPr/>
        </p:nvSpPr>
        <p:spPr>
          <a:xfrm>
            <a:off x="2928926" y="1928802"/>
            <a:ext cx="3071834"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3200" dirty="0" smtClean="0">
                <a:latin typeface="Bookman Old Style" pitchFamily="18" charset="0"/>
              </a:rPr>
              <a:t>Ancien régime</a:t>
            </a:r>
          </a:p>
          <a:p>
            <a:pPr algn="ctr">
              <a:buFontTx/>
              <a:buChar char="-"/>
            </a:pPr>
            <a:r>
              <a:rPr lang="it-IT" sz="3200" dirty="0" smtClean="0">
                <a:latin typeface="Bookman Old Style" pitchFamily="18" charset="0"/>
              </a:rPr>
              <a:t> assolutismo</a:t>
            </a:r>
          </a:p>
          <a:p>
            <a:pPr algn="ctr">
              <a:buFontTx/>
              <a:buChar char="-"/>
            </a:pPr>
            <a:r>
              <a:rPr lang="it-IT" sz="3200" dirty="0" smtClean="0">
                <a:latin typeface="Bookman Old Style" pitchFamily="18" charset="0"/>
              </a:rPr>
              <a:t> privilegi</a:t>
            </a:r>
            <a:endParaRPr lang="it-IT" sz="3200" dirty="0">
              <a:latin typeface="Bookman Old Style" pitchFamily="18" charset="0"/>
            </a:endParaRPr>
          </a:p>
        </p:txBody>
      </p:sp>
      <p:sp>
        <p:nvSpPr>
          <p:cNvPr id="9" name="CasellaDiTesto 8"/>
          <p:cNvSpPr txBox="1"/>
          <p:nvPr/>
        </p:nvSpPr>
        <p:spPr>
          <a:xfrm>
            <a:off x="1142976" y="4714884"/>
            <a:ext cx="2643206"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it-IT" sz="3200" dirty="0" smtClean="0">
                <a:latin typeface="Bookman Old Style" pitchFamily="18" charset="0"/>
              </a:rPr>
              <a:t>Illuminismo</a:t>
            </a:r>
            <a:endParaRPr lang="it-IT" sz="3200" dirty="0">
              <a:latin typeface="Bookman Old Style" pitchFamily="18" charset="0"/>
            </a:endParaRPr>
          </a:p>
        </p:txBody>
      </p:sp>
      <p:sp>
        <p:nvSpPr>
          <p:cNvPr id="10" name="CasellaDiTesto 9"/>
          <p:cNvSpPr txBox="1"/>
          <p:nvPr/>
        </p:nvSpPr>
        <p:spPr>
          <a:xfrm>
            <a:off x="5429256" y="4572008"/>
            <a:ext cx="2571768" cy="107721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it-IT" sz="3200" dirty="0" smtClean="0">
                <a:latin typeface="Bookman Old Style" pitchFamily="18" charset="0"/>
              </a:rPr>
              <a:t>Rivoluzione americana</a:t>
            </a:r>
            <a:endParaRPr lang="it-IT" sz="3200" dirty="0">
              <a:latin typeface="Bookman Old Style" pitchFamily="18" charset="0"/>
            </a:endParaRPr>
          </a:p>
        </p:txBody>
      </p:sp>
      <p:cxnSp>
        <p:nvCxnSpPr>
          <p:cNvPr id="12" name="Connettore 2 11"/>
          <p:cNvCxnSpPr/>
          <p:nvPr/>
        </p:nvCxnSpPr>
        <p:spPr>
          <a:xfrm flipV="1">
            <a:off x="3000364" y="3643314"/>
            <a:ext cx="1143008" cy="1000132"/>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cxnSp>
        <p:nvCxnSpPr>
          <p:cNvPr id="13" name="Connettore 2 12"/>
          <p:cNvCxnSpPr/>
          <p:nvPr/>
        </p:nvCxnSpPr>
        <p:spPr>
          <a:xfrm rot="10800000">
            <a:off x="4714876" y="3643314"/>
            <a:ext cx="1285884" cy="857256"/>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pic>
        <p:nvPicPr>
          <p:cNvPr id="4102" name="Picture 6" descr="Visualizza immagine di origine"/>
          <p:cNvPicPr>
            <a:picLocks noChangeAspect="1" noChangeArrowheads="1"/>
          </p:cNvPicPr>
          <p:nvPr/>
        </p:nvPicPr>
        <p:blipFill>
          <a:blip r:embed="rId3" cstate="print">
            <a:lum bright="10000"/>
          </a:blip>
          <a:srcRect l="13072" r="21569"/>
          <a:stretch>
            <a:fillRect/>
          </a:stretch>
        </p:blipFill>
        <p:spPr bwMode="auto">
          <a:xfrm>
            <a:off x="6286512" y="1357298"/>
            <a:ext cx="2521341" cy="2571768"/>
          </a:xfrm>
          <a:prstGeom prst="rect">
            <a:avLst/>
          </a:prstGeom>
          <a:noFill/>
          <a:effectLst>
            <a:innerShdw blurRad="63500" dist="50800" dir="2700000">
              <a:prstClr val="black">
                <a:alpha val="50000"/>
              </a:prstClr>
            </a:inn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00034" y="2643182"/>
            <a:ext cx="7143800" cy="3416320"/>
          </a:xfrm>
          <a:prstGeom prst="rect">
            <a:avLst/>
          </a:prstGeom>
          <a:noFill/>
        </p:spPr>
        <p:txBody>
          <a:bodyPr wrap="square" rtlCol="0">
            <a:spAutoFit/>
          </a:bodyPr>
          <a:lstStyle/>
          <a:p>
            <a:endParaRPr lang="it-IT" sz="3600" dirty="0" smtClean="0"/>
          </a:p>
          <a:p>
            <a:r>
              <a:rPr lang="it-IT" sz="3600" dirty="0" smtClean="0">
                <a:solidFill>
                  <a:srgbClr val="FF0000"/>
                </a:solidFill>
              </a:rPr>
              <a:t>A</a:t>
            </a:r>
            <a:r>
              <a:rPr lang="it-IT" sz="3600" dirty="0" smtClean="0"/>
              <a:t> – ACCETTI </a:t>
            </a:r>
            <a:r>
              <a:rPr lang="it-IT" sz="3600" dirty="0" err="1" smtClean="0"/>
              <a:t>DI</a:t>
            </a:r>
            <a:r>
              <a:rPr lang="it-IT" sz="3600" dirty="0" smtClean="0"/>
              <a:t> VOTARE “PER STATO”</a:t>
            </a:r>
          </a:p>
          <a:p>
            <a:r>
              <a:rPr lang="it-IT" sz="3600" dirty="0" smtClean="0">
                <a:solidFill>
                  <a:srgbClr val="FF0000"/>
                </a:solidFill>
              </a:rPr>
              <a:t>B</a:t>
            </a:r>
            <a:r>
              <a:rPr lang="it-IT" sz="3600" dirty="0" smtClean="0"/>
              <a:t> – CERCHI UN DIBATTITO, MA TI RIFIUTI </a:t>
            </a:r>
            <a:r>
              <a:rPr lang="it-IT" sz="3600" dirty="0" err="1" smtClean="0"/>
              <a:t>DI</a:t>
            </a:r>
            <a:r>
              <a:rPr lang="it-IT" sz="3600" dirty="0" smtClean="0"/>
              <a:t> VOTARE “PER STATO”</a:t>
            </a:r>
          </a:p>
          <a:p>
            <a:r>
              <a:rPr lang="it-IT" sz="3600" dirty="0" smtClean="0">
                <a:solidFill>
                  <a:srgbClr val="FF0000"/>
                </a:solidFill>
              </a:rPr>
              <a:t>C </a:t>
            </a:r>
            <a:r>
              <a:rPr lang="it-IT" sz="3600" dirty="0" smtClean="0"/>
              <a:t>– ESCI DAGLI STATI GENERALI INSIEME A TUTTO IL TERZO STATO</a:t>
            </a:r>
            <a:endParaRPr lang="it-IT" sz="3600" dirty="0"/>
          </a:p>
        </p:txBody>
      </p:sp>
      <p:pic>
        <p:nvPicPr>
          <p:cNvPr id="4" name="Picture 2" descr="Visualizza immagine di origine"/>
          <p:cNvPicPr>
            <a:picLocks noChangeAspect="1" noChangeArrowheads="1" noCrop="1"/>
          </p:cNvPicPr>
          <p:nvPr/>
        </p:nvPicPr>
        <p:blipFill>
          <a:blip r:embed="rId2" cstate="print"/>
          <a:srcRect/>
          <a:stretch>
            <a:fillRect/>
          </a:stretch>
        </p:blipFill>
        <p:spPr bwMode="auto">
          <a:xfrm>
            <a:off x="7358066" y="285728"/>
            <a:ext cx="1500198" cy="2500330"/>
          </a:xfrm>
          <a:prstGeom prst="rect">
            <a:avLst/>
          </a:prstGeom>
          <a:noFill/>
        </p:spPr>
      </p:pic>
      <p:pic>
        <p:nvPicPr>
          <p:cNvPr id="5" name="Picture 2" descr="Visualizza immagine di origine"/>
          <p:cNvPicPr>
            <a:picLocks noChangeAspect="1" noChangeArrowheads="1" noCrop="1"/>
          </p:cNvPicPr>
          <p:nvPr/>
        </p:nvPicPr>
        <p:blipFill>
          <a:blip r:embed="rId3" cstate="print"/>
          <a:srcRect/>
          <a:stretch>
            <a:fillRect/>
          </a:stretch>
        </p:blipFill>
        <p:spPr bwMode="auto">
          <a:xfrm>
            <a:off x="7858148" y="428604"/>
            <a:ext cx="500066" cy="667588"/>
          </a:xfrm>
          <a:prstGeom prst="rect">
            <a:avLst/>
          </a:prstGeom>
          <a:noFill/>
        </p:spPr>
      </p:pic>
      <p:sp>
        <p:nvSpPr>
          <p:cNvPr id="6" name="Rettangolo 5"/>
          <p:cNvSpPr/>
          <p:nvPr/>
        </p:nvSpPr>
        <p:spPr>
          <a:xfrm>
            <a:off x="285720" y="571480"/>
            <a:ext cx="6572296" cy="132343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it-IT" sz="4000" dirty="0" smtClean="0"/>
              <a:t>SEI UN RAPPRESENTANTE DEL TERZO </a:t>
            </a:r>
            <a:r>
              <a:rPr lang="it-IT" sz="4000" dirty="0" err="1" smtClean="0"/>
              <a:t>STATO…</a:t>
            </a:r>
            <a:endParaRPr lang="it-IT" sz="4000"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ASSEMBLEA NAZIONALE COSTITUENTE</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8" name="CasellaDiTesto 7"/>
          <p:cNvSpPr txBox="1"/>
          <p:nvPr/>
        </p:nvSpPr>
        <p:spPr>
          <a:xfrm>
            <a:off x="571472" y="2143116"/>
            <a:ext cx="8001056"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3200" dirty="0" smtClean="0">
                <a:latin typeface="Bookman Old Style" pitchFamily="18" charset="0"/>
              </a:rPr>
              <a:t>Gli Stati Generali si dividono sulla questione del voto</a:t>
            </a:r>
            <a:endParaRPr lang="it-IT" sz="3200" dirty="0">
              <a:latin typeface="Bookman Old Style" pitchFamily="18" charset="0"/>
            </a:endParaRPr>
          </a:p>
        </p:txBody>
      </p:sp>
      <p:sp>
        <p:nvSpPr>
          <p:cNvPr id="10" name="CasellaDiTesto 9"/>
          <p:cNvSpPr txBox="1"/>
          <p:nvPr/>
        </p:nvSpPr>
        <p:spPr>
          <a:xfrm>
            <a:off x="428596" y="3429000"/>
            <a:ext cx="8001056" cy="286232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3000" dirty="0" smtClean="0">
                <a:latin typeface="Bookman Old Style" pitchFamily="18" charset="0"/>
              </a:rPr>
              <a:t>Il </a:t>
            </a:r>
            <a:r>
              <a:rPr lang="it-IT" sz="3000" b="1" dirty="0" smtClean="0">
                <a:latin typeface="Bookman Old Style" pitchFamily="18" charset="0"/>
              </a:rPr>
              <a:t>TERZO STATO</a:t>
            </a:r>
            <a:r>
              <a:rPr lang="it-IT" sz="3000" dirty="0" smtClean="0">
                <a:latin typeface="Bookman Old Style" pitchFamily="18" charset="0"/>
              </a:rPr>
              <a:t>, più</a:t>
            </a:r>
            <a:r>
              <a:rPr lang="it-IT" sz="2400" dirty="0" smtClean="0">
                <a:latin typeface="Bookman Old Style" pitchFamily="18" charset="0"/>
              </a:rPr>
              <a:t> </a:t>
            </a:r>
            <a:r>
              <a:rPr lang="it-IT" sz="2800" dirty="0" smtClean="0">
                <a:latin typeface="Bookman Old Style" pitchFamily="18" charset="0"/>
              </a:rPr>
              <a:t>alcuni nobili ed esponenti del basso </a:t>
            </a:r>
            <a:r>
              <a:rPr lang="it-IT" sz="2800" dirty="0" smtClean="0">
                <a:latin typeface="Bookman Old Style" pitchFamily="18" charset="0"/>
              </a:rPr>
              <a:t>clero, </a:t>
            </a:r>
            <a:r>
              <a:rPr lang="it-IT" sz="3000" dirty="0" smtClean="0">
                <a:latin typeface="Bookman Old Style" pitchFamily="18" charset="0"/>
              </a:rPr>
              <a:t>si </a:t>
            </a:r>
            <a:r>
              <a:rPr lang="it-IT" sz="3000" b="1" dirty="0" smtClean="0">
                <a:latin typeface="Bookman Old Style" pitchFamily="18" charset="0"/>
              </a:rPr>
              <a:t>SEPARA</a:t>
            </a:r>
          </a:p>
          <a:p>
            <a:endParaRPr lang="it-IT" sz="3000" dirty="0" smtClean="0">
              <a:latin typeface="Bookman Old Style" pitchFamily="18" charset="0"/>
            </a:endParaRPr>
          </a:p>
          <a:p>
            <a:pPr>
              <a:buFontTx/>
              <a:buChar char="-"/>
            </a:pPr>
            <a:r>
              <a:rPr lang="it-IT" sz="3000" dirty="0" smtClean="0">
                <a:latin typeface="Bookman Old Style" pitchFamily="18" charset="0"/>
              </a:rPr>
              <a:t>Formano </a:t>
            </a:r>
            <a:r>
              <a:rPr lang="it-IT" sz="3000" dirty="0" smtClean="0">
                <a:latin typeface="Bookman Old Style" pitchFamily="18" charset="0"/>
              </a:rPr>
              <a:t>L’</a:t>
            </a:r>
            <a:r>
              <a:rPr lang="it-IT" sz="3000" b="1" dirty="0" smtClean="0">
                <a:solidFill>
                  <a:srgbClr val="FF0000"/>
                </a:solidFill>
                <a:latin typeface="Bookman Old Style" pitchFamily="18" charset="0"/>
              </a:rPr>
              <a:t>ASSEMBLEA NAZIONALE</a:t>
            </a:r>
            <a:endParaRPr lang="it-IT" sz="3000" b="1" dirty="0" smtClean="0">
              <a:solidFill>
                <a:srgbClr val="FF0000"/>
              </a:solidFill>
              <a:latin typeface="Bookman Old Style" pitchFamily="18" charset="0"/>
            </a:endParaRPr>
          </a:p>
          <a:p>
            <a:pPr>
              <a:buFontTx/>
              <a:buChar char="-"/>
            </a:pPr>
            <a:r>
              <a:rPr lang="it-IT" sz="3000" dirty="0" smtClean="0">
                <a:latin typeface="Bookman Old Style" pitchFamily="18" charset="0"/>
              </a:rPr>
              <a:t> Si proclamano i </a:t>
            </a:r>
            <a:r>
              <a:rPr lang="it-IT" sz="3000" b="1" dirty="0" smtClean="0">
                <a:latin typeface="Bookman Old Style" pitchFamily="18" charset="0"/>
              </a:rPr>
              <a:t>veri</a:t>
            </a:r>
            <a:r>
              <a:rPr lang="it-IT" sz="3000" dirty="0" smtClean="0">
                <a:latin typeface="Bookman Old Style" pitchFamily="18" charset="0"/>
              </a:rPr>
              <a:t> </a:t>
            </a:r>
            <a:r>
              <a:rPr lang="it-IT" sz="3000" b="1" dirty="0" smtClean="0">
                <a:latin typeface="Bookman Old Style" pitchFamily="18" charset="0"/>
              </a:rPr>
              <a:t>rappresentanti</a:t>
            </a:r>
            <a:r>
              <a:rPr lang="it-IT" sz="3000" dirty="0" smtClean="0">
                <a:latin typeface="Bookman Old Style" pitchFamily="18" charset="0"/>
              </a:rPr>
              <a:t> della nazione</a:t>
            </a:r>
            <a:endParaRPr lang="it-IT" sz="3000" dirty="0">
              <a:latin typeface="Bookman Old Style" pitchFamily="18" charset="0"/>
            </a:endParaRPr>
          </a:p>
        </p:txBody>
      </p:sp>
      <p:sp>
        <p:nvSpPr>
          <p:cNvPr id="12" name="CasellaDiTesto 11"/>
          <p:cNvSpPr txBox="1"/>
          <p:nvPr/>
        </p:nvSpPr>
        <p:spPr>
          <a:xfrm>
            <a:off x="7572396" y="4000504"/>
            <a:ext cx="1409744"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dirty="0" smtClean="0">
                <a:latin typeface="Bookman Old Style" pitchFamily="18" charset="0"/>
              </a:rPr>
              <a:t>17 giugno</a:t>
            </a:r>
            <a:endParaRPr lang="it-IT" dirty="0">
              <a:latin typeface="Bookman Old Style"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85720" y="1857364"/>
            <a:ext cx="7000924" cy="3970318"/>
          </a:xfrm>
          <a:prstGeom prst="rect">
            <a:avLst/>
          </a:prstGeom>
          <a:noFill/>
        </p:spPr>
        <p:txBody>
          <a:bodyPr wrap="square" rtlCol="0">
            <a:spAutoFit/>
          </a:bodyPr>
          <a:lstStyle/>
          <a:p>
            <a:endParaRPr lang="it-IT" sz="3600" dirty="0" smtClean="0"/>
          </a:p>
          <a:p>
            <a:r>
              <a:rPr lang="it-IT" sz="3600" dirty="0" smtClean="0">
                <a:solidFill>
                  <a:srgbClr val="FF0000"/>
                </a:solidFill>
              </a:rPr>
              <a:t>A</a:t>
            </a:r>
            <a:r>
              <a:rPr lang="it-IT" sz="3600" dirty="0" smtClean="0"/>
              <a:t> – SCRIVERE UNA COSTITUZIONE</a:t>
            </a:r>
          </a:p>
          <a:p>
            <a:r>
              <a:rPr lang="it-IT" sz="3600" dirty="0" smtClean="0">
                <a:solidFill>
                  <a:srgbClr val="FF0000"/>
                </a:solidFill>
              </a:rPr>
              <a:t>B</a:t>
            </a:r>
            <a:r>
              <a:rPr lang="it-IT" sz="3600" dirty="0" smtClean="0"/>
              <a:t> – ROVESCIARE LA MONARCHIA</a:t>
            </a:r>
          </a:p>
          <a:p>
            <a:r>
              <a:rPr lang="it-IT" sz="3600" dirty="0" smtClean="0">
                <a:solidFill>
                  <a:srgbClr val="FF0000"/>
                </a:solidFill>
              </a:rPr>
              <a:t>C</a:t>
            </a:r>
            <a:r>
              <a:rPr lang="it-IT" sz="3600" dirty="0" smtClean="0"/>
              <a:t> – RIENTRARE NEGLI STATI GENERALI, FACENDO ACCETTARE AI PRIMI DUE STATI LE PROPRIE RICHIESTE</a:t>
            </a:r>
          </a:p>
        </p:txBody>
      </p:sp>
      <p:pic>
        <p:nvPicPr>
          <p:cNvPr id="4" name="Picture 2" descr="Visualizza immagine di origine"/>
          <p:cNvPicPr>
            <a:picLocks noChangeAspect="1" noChangeArrowheads="1" noCrop="1"/>
          </p:cNvPicPr>
          <p:nvPr/>
        </p:nvPicPr>
        <p:blipFill>
          <a:blip r:embed="rId2" cstate="print"/>
          <a:srcRect/>
          <a:stretch>
            <a:fillRect/>
          </a:stretch>
        </p:blipFill>
        <p:spPr bwMode="auto">
          <a:xfrm>
            <a:off x="7358066" y="285728"/>
            <a:ext cx="1500198" cy="2500330"/>
          </a:xfrm>
          <a:prstGeom prst="rect">
            <a:avLst/>
          </a:prstGeom>
          <a:noFill/>
        </p:spPr>
      </p:pic>
      <p:pic>
        <p:nvPicPr>
          <p:cNvPr id="5" name="Picture 2" descr="Visualizza immagine di origine"/>
          <p:cNvPicPr>
            <a:picLocks noChangeAspect="1" noChangeArrowheads="1" noCrop="1"/>
          </p:cNvPicPr>
          <p:nvPr/>
        </p:nvPicPr>
        <p:blipFill>
          <a:blip r:embed="rId3" cstate="print"/>
          <a:srcRect/>
          <a:stretch>
            <a:fillRect/>
          </a:stretch>
        </p:blipFill>
        <p:spPr bwMode="auto">
          <a:xfrm>
            <a:off x="7858148" y="428604"/>
            <a:ext cx="500066" cy="667588"/>
          </a:xfrm>
          <a:prstGeom prst="rect">
            <a:avLst/>
          </a:prstGeom>
          <a:noFill/>
        </p:spPr>
      </p:pic>
      <p:sp>
        <p:nvSpPr>
          <p:cNvPr id="6" name="Rettangolo 5"/>
          <p:cNvSpPr/>
          <p:nvPr/>
        </p:nvSpPr>
        <p:spPr>
          <a:xfrm>
            <a:off x="357158" y="285728"/>
            <a:ext cx="6572296" cy="132343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it-IT" sz="4000" dirty="0" smtClean="0"/>
              <a:t>SEI L’ASSEMBLEA NAZIONALE. QUALE E’ IL TUO SCOPO?</a:t>
            </a:r>
            <a:endParaRPr lang="it-IT" sz="4000"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3 giuramento pallacorda.mp4">
            <a:hlinkClick r:id="" action="ppaction://media"/>
          </p:cNvPr>
          <p:cNvPicPr>
            <a:picLocks noRot="1" noChangeAspect="1"/>
          </p:cNvPicPr>
          <p:nvPr>
            <a:videoFile r:link="rId1"/>
          </p:nvPr>
        </p:nvPicPr>
        <p:blipFill>
          <a:blip r:embed="rId3" cstate="print"/>
          <a:stretch>
            <a:fillRect/>
          </a:stretch>
        </p:blipFill>
        <p:spPr>
          <a:xfrm>
            <a:off x="285720" y="1071546"/>
            <a:ext cx="8585209" cy="482918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ASSEMBLEA NAZIONALE COSTITUENTE</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10" name="CasellaDiTesto 9"/>
          <p:cNvSpPr txBox="1"/>
          <p:nvPr/>
        </p:nvSpPr>
        <p:spPr>
          <a:xfrm>
            <a:off x="357158" y="1928802"/>
            <a:ext cx="8001056" cy="101566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3000" dirty="0" smtClean="0">
                <a:latin typeface="Bookman Old Style" pitchFamily="18" charset="0"/>
              </a:rPr>
              <a:t>Il </a:t>
            </a:r>
            <a:r>
              <a:rPr lang="it-IT" sz="3000" b="1" dirty="0" smtClean="0">
                <a:latin typeface="Bookman Old Style" pitchFamily="18" charset="0"/>
              </a:rPr>
              <a:t>re</a:t>
            </a:r>
            <a:r>
              <a:rPr lang="it-IT" sz="3000" dirty="0" smtClean="0">
                <a:latin typeface="Bookman Old Style" pitchFamily="18" charset="0"/>
              </a:rPr>
              <a:t> cerca di </a:t>
            </a:r>
            <a:r>
              <a:rPr lang="it-IT" sz="3000" b="1" dirty="0" smtClean="0">
                <a:latin typeface="Bookman Old Style" pitchFamily="18" charset="0"/>
              </a:rPr>
              <a:t>impedire</a:t>
            </a:r>
            <a:r>
              <a:rPr lang="it-IT" sz="3000" dirty="0" smtClean="0">
                <a:latin typeface="Bookman Old Style" pitchFamily="18" charset="0"/>
              </a:rPr>
              <a:t> le sedute.</a:t>
            </a:r>
          </a:p>
          <a:p>
            <a:r>
              <a:rPr lang="it-IT" sz="3000" b="1" dirty="0" smtClean="0">
                <a:solidFill>
                  <a:srgbClr val="FF0000"/>
                </a:solidFill>
                <a:latin typeface="Bookman Old Style" pitchFamily="18" charset="0"/>
              </a:rPr>
              <a:t>GIURAMENTO DELLA PALLACORDA</a:t>
            </a:r>
            <a:endParaRPr lang="it-IT" sz="3000" b="1" dirty="0">
              <a:solidFill>
                <a:srgbClr val="FF0000"/>
              </a:solidFill>
              <a:latin typeface="Bookman Old Style" pitchFamily="18" charset="0"/>
            </a:endParaRPr>
          </a:p>
        </p:txBody>
      </p:sp>
      <p:sp>
        <p:nvSpPr>
          <p:cNvPr id="12" name="CasellaDiTesto 11"/>
          <p:cNvSpPr txBox="1"/>
          <p:nvPr/>
        </p:nvSpPr>
        <p:spPr>
          <a:xfrm>
            <a:off x="7500958" y="1785926"/>
            <a:ext cx="1409744"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dirty="0" smtClean="0">
                <a:latin typeface="Bookman Old Style" pitchFamily="18" charset="0"/>
              </a:rPr>
              <a:t>20 giugno</a:t>
            </a:r>
            <a:endParaRPr lang="it-IT" dirty="0">
              <a:latin typeface="Bookman Old Style" pitchFamily="18" charset="0"/>
            </a:endParaRPr>
          </a:p>
        </p:txBody>
      </p:sp>
      <p:sp>
        <p:nvSpPr>
          <p:cNvPr id="7" name="Rettangolo 6"/>
          <p:cNvSpPr/>
          <p:nvPr/>
        </p:nvSpPr>
        <p:spPr>
          <a:xfrm>
            <a:off x="4929190" y="3429000"/>
            <a:ext cx="3929058" cy="3108543"/>
          </a:xfrm>
          <a:prstGeom prst="rect">
            <a:avLst/>
          </a:prstGeom>
        </p:spPr>
        <p:txBody>
          <a:bodyPr wrap="square">
            <a:spAutoFit/>
          </a:bodyPr>
          <a:lstStyle/>
          <a:p>
            <a:r>
              <a:rPr lang="it-IT" sz="2800" dirty="0" smtClean="0"/>
              <a:t>Giurano “di non separarsi mai e di riunirsi dovunque le circostanze l’esigeranno, finché la </a:t>
            </a:r>
            <a:r>
              <a:rPr lang="it-IT" sz="2800" b="1" dirty="0" smtClean="0"/>
              <a:t>Costituzione</a:t>
            </a:r>
            <a:r>
              <a:rPr lang="it-IT" sz="2800" dirty="0" smtClean="0"/>
              <a:t> del regno sia stabilita e posta su salde fondamenta”</a:t>
            </a:r>
            <a:endParaRPr lang="it-IT" sz="2800" dirty="0"/>
          </a:p>
        </p:txBody>
      </p:sp>
      <p:pic>
        <p:nvPicPr>
          <p:cNvPr id="43010" name="Picture 2" descr="Visualizza immagine di origine"/>
          <p:cNvPicPr>
            <a:picLocks noChangeAspect="1" noChangeArrowheads="1"/>
          </p:cNvPicPr>
          <p:nvPr/>
        </p:nvPicPr>
        <p:blipFill>
          <a:blip r:embed="rId3" cstate="print"/>
          <a:srcRect/>
          <a:stretch>
            <a:fillRect/>
          </a:stretch>
        </p:blipFill>
        <p:spPr bwMode="auto">
          <a:xfrm>
            <a:off x="214282" y="3301808"/>
            <a:ext cx="4357718" cy="2817992"/>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85720" y="2500306"/>
            <a:ext cx="7000924" cy="3416320"/>
          </a:xfrm>
          <a:prstGeom prst="rect">
            <a:avLst/>
          </a:prstGeom>
          <a:noFill/>
        </p:spPr>
        <p:txBody>
          <a:bodyPr wrap="square" rtlCol="0">
            <a:spAutoFit/>
          </a:bodyPr>
          <a:lstStyle/>
          <a:p>
            <a:endParaRPr lang="it-IT" sz="3600" dirty="0" smtClean="0"/>
          </a:p>
          <a:p>
            <a:r>
              <a:rPr lang="it-IT" sz="3600" dirty="0" smtClean="0">
                <a:solidFill>
                  <a:srgbClr val="FF0000"/>
                </a:solidFill>
              </a:rPr>
              <a:t>A</a:t>
            </a:r>
            <a:r>
              <a:rPr lang="it-IT" sz="3600" dirty="0" smtClean="0"/>
              <a:t> – </a:t>
            </a:r>
            <a:r>
              <a:rPr lang="it-IT" sz="3600" dirty="0" smtClean="0"/>
              <a:t>FACCIO INTERVENIRE L’ESERCITO</a:t>
            </a:r>
            <a:endParaRPr lang="it-IT" sz="3600" dirty="0" smtClean="0"/>
          </a:p>
          <a:p>
            <a:r>
              <a:rPr lang="it-IT" sz="3600" dirty="0" smtClean="0">
                <a:solidFill>
                  <a:srgbClr val="FF0000"/>
                </a:solidFill>
              </a:rPr>
              <a:t>B</a:t>
            </a:r>
            <a:r>
              <a:rPr lang="it-IT" sz="3600" dirty="0" smtClean="0"/>
              <a:t> – </a:t>
            </a:r>
            <a:r>
              <a:rPr lang="it-IT" sz="3600" dirty="0" smtClean="0"/>
              <a:t>ACCETTO LA NUOVA ASSEMBLEA</a:t>
            </a:r>
            <a:endParaRPr lang="it-IT" sz="3600" dirty="0" smtClean="0"/>
          </a:p>
          <a:p>
            <a:r>
              <a:rPr lang="it-IT" sz="3600" dirty="0" smtClean="0">
                <a:solidFill>
                  <a:srgbClr val="FF0000"/>
                </a:solidFill>
              </a:rPr>
              <a:t>C</a:t>
            </a:r>
            <a:r>
              <a:rPr lang="it-IT" sz="3600" dirty="0" smtClean="0"/>
              <a:t> – </a:t>
            </a:r>
            <a:r>
              <a:rPr lang="it-IT" sz="3600" dirty="0" smtClean="0"/>
              <a:t>CERCO </a:t>
            </a:r>
            <a:r>
              <a:rPr lang="it-IT" sz="3600" dirty="0" err="1" smtClean="0"/>
              <a:t>DI</a:t>
            </a:r>
            <a:r>
              <a:rPr lang="it-IT" sz="3600" dirty="0" smtClean="0"/>
              <a:t> TRATTARE E </a:t>
            </a:r>
            <a:r>
              <a:rPr lang="it-IT" sz="3600" dirty="0" err="1" smtClean="0"/>
              <a:t>DI</a:t>
            </a:r>
            <a:r>
              <a:rPr lang="it-IT" sz="3600" dirty="0" smtClean="0"/>
              <a:t> FAR RIENTRARE L’ASSEMBLEA NEGLI STATI GENERALI</a:t>
            </a:r>
            <a:endParaRPr lang="it-IT" sz="3600" dirty="0" smtClean="0"/>
          </a:p>
        </p:txBody>
      </p:sp>
      <p:pic>
        <p:nvPicPr>
          <p:cNvPr id="4" name="Picture 2" descr="Visualizza immagine di origine"/>
          <p:cNvPicPr>
            <a:picLocks noChangeAspect="1" noChangeArrowheads="1" noCrop="1"/>
          </p:cNvPicPr>
          <p:nvPr/>
        </p:nvPicPr>
        <p:blipFill>
          <a:blip r:embed="rId2" cstate="print"/>
          <a:srcRect/>
          <a:stretch>
            <a:fillRect/>
          </a:stretch>
        </p:blipFill>
        <p:spPr bwMode="auto">
          <a:xfrm>
            <a:off x="7358066" y="285728"/>
            <a:ext cx="1500198" cy="2500330"/>
          </a:xfrm>
          <a:prstGeom prst="rect">
            <a:avLst/>
          </a:prstGeom>
          <a:noFill/>
        </p:spPr>
      </p:pic>
      <p:pic>
        <p:nvPicPr>
          <p:cNvPr id="5" name="Picture 2" descr="Visualizza immagine di origine"/>
          <p:cNvPicPr>
            <a:picLocks noChangeAspect="1" noChangeArrowheads="1" noCrop="1"/>
          </p:cNvPicPr>
          <p:nvPr/>
        </p:nvPicPr>
        <p:blipFill>
          <a:blip r:embed="rId3" cstate="print"/>
          <a:srcRect/>
          <a:stretch>
            <a:fillRect/>
          </a:stretch>
        </p:blipFill>
        <p:spPr bwMode="auto">
          <a:xfrm>
            <a:off x="7858148" y="428604"/>
            <a:ext cx="500066" cy="667588"/>
          </a:xfrm>
          <a:prstGeom prst="rect">
            <a:avLst/>
          </a:prstGeom>
          <a:noFill/>
        </p:spPr>
      </p:pic>
      <p:sp>
        <p:nvSpPr>
          <p:cNvPr id="6" name="Rettangolo 5"/>
          <p:cNvSpPr/>
          <p:nvPr/>
        </p:nvSpPr>
        <p:spPr>
          <a:xfrm>
            <a:off x="357158" y="285728"/>
            <a:ext cx="6572296" cy="70788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it-IT" sz="4000" dirty="0" smtClean="0"/>
              <a:t>SEI IL RE. COME REAGISCI?</a:t>
            </a:r>
            <a:endParaRPr lang="it-IT" sz="4000"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ASSEMBLEA NAZIONALE COSTITUENTE</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10" name="CasellaDiTesto 9"/>
          <p:cNvSpPr txBox="1"/>
          <p:nvPr/>
        </p:nvSpPr>
        <p:spPr>
          <a:xfrm>
            <a:off x="357158" y="1928802"/>
            <a:ext cx="8001056" cy="240065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3000" dirty="0" smtClean="0">
                <a:latin typeface="Bookman Old Style" pitchFamily="18" charset="0"/>
              </a:rPr>
              <a:t>Il </a:t>
            </a:r>
            <a:r>
              <a:rPr lang="it-IT" sz="3000" b="1" dirty="0" smtClean="0">
                <a:latin typeface="Bookman Old Style" pitchFamily="18" charset="0"/>
              </a:rPr>
              <a:t>re</a:t>
            </a:r>
            <a:r>
              <a:rPr lang="it-IT" sz="3000" dirty="0" smtClean="0">
                <a:latin typeface="Bookman Old Style" pitchFamily="18" charset="0"/>
              </a:rPr>
              <a:t> riconosce l’assemblea.</a:t>
            </a:r>
          </a:p>
          <a:p>
            <a:endParaRPr lang="it-IT" sz="3000" dirty="0" smtClean="0">
              <a:latin typeface="Bookman Old Style" pitchFamily="18" charset="0"/>
            </a:endParaRPr>
          </a:p>
          <a:p>
            <a:r>
              <a:rPr lang="it-IT" sz="3000" dirty="0" smtClean="0">
                <a:latin typeface="Bookman Old Style" pitchFamily="18" charset="0"/>
              </a:rPr>
              <a:t>L’assemblea diviene </a:t>
            </a:r>
            <a:r>
              <a:rPr lang="it-IT" sz="3000" b="1" dirty="0" smtClean="0">
                <a:solidFill>
                  <a:srgbClr val="FF0000"/>
                </a:solidFill>
                <a:latin typeface="Bookman Old Style" pitchFamily="18" charset="0"/>
              </a:rPr>
              <a:t>ASSEMBLEA NAZIONALE COSTITUENTE</a:t>
            </a:r>
          </a:p>
          <a:p>
            <a:endParaRPr lang="it-IT" sz="3000" b="1" dirty="0">
              <a:solidFill>
                <a:srgbClr val="FF0000"/>
              </a:solidFill>
              <a:latin typeface="Bookman Old Style" pitchFamily="18" charset="0"/>
            </a:endParaRPr>
          </a:p>
        </p:txBody>
      </p:sp>
      <p:sp>
        <p:nvSpPr>
          <p:cNvPr id="12" name="CasellaDiTesto 11"/>
          <p:cNvSpPr txBox="1"/>
          <p:nvPr/>
        </p:nvSpPr>
        <p:spPr>
          <a:xfrm>
            <a:off x="7500958" y="3071810"/>
            <a:ext cx="1409744"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dirty="0" smtClean="0">
                <a:latin typeface="Bookman Old Style" pitchFamily="18" charset="0"/>
              </a:rPr>
              <a:t>9 luglio</a:t>
            </a:r>
            <a:endParaRPr lang="it-IT" dirty="0">
              <a:latin typeface="Bookman Old Style" pitchFamily="18" charset="0"/>
            </a:endParaRPr>
          </a:p>
        </p:txBody>
      </p:sp>
      <p:pic>
        <p:nvPicPr>
          <p:cNvPr id="44034" name="Picture 2" descr="Visualizza immagine di origine"/>
          <p:cNvPicPr>
            <a:picLocks noChangeAspect="1" noChangeArrowheads="1"/>
          </p:cNvPicPr>
          <p:nvPr/>
        </p:nvPicPr>
        <p:blipFill>
          <a:blip r:embed="rId3" cstate="print"/>
          <a:srcRect/>
          <a:stretch>
            <a:fillRect/>
          </a:stretch>
        </p:blipFill>
        <p:spPr bwMode="auto">
          <a:xfrm>
            <a:off x="2214546" y="3857628"/>
            <a:ext cx="4762480" cy="272652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Presa della Bastiglia</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10" name="CasellaDiTesto 9"/>
          <p:cNvSpPr txBox="1"/>
          <p:nvPr/>
        </p:nvSpPr>
        <p:spPr>
          <a:xfrm>
            <a:off x="357158" y="1928802"/>
            <a:ext cx="8358246" cy="55399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it-IT" sz="3000" dirty="0" smtClean="0">
                <a:latin typeface="Bookman Old Style" pitchFamily="18" charset="0"/>
              </a:rPr>
              <a:t> Luigi XVI concentra </a:t>
            </a:r>
            <a:r>
              <a:rPr lang="it-IT" sz="3000" b="1" dirty="0" smtClean="0">
                <a:latin typeface="Bookman Old Style" pitchFamily="18" charset="0"/>
              </a:rPr>
              <a:t>le truppe </a:t>
            </a:r>
            <a:r>
              <a:rPr lang="it-IT" sz="3000" dirty="0" smtClean="0">
                <a:latin typeface="Bookman Old Style" pitchFamily="18" charset="0"/>
              </a:rPr>
              <a:t>a </a:t>
            </a:r>
            <a:r>
              <a:rPr lang="it-IT" sz="3000" dirty="0" smtClean="0">
                <a:latin typeface="Bookman Old Style" pitchFamily="18" charset="0"/>
              </a:rPr>
              <a:t>Versailles</a:t>
            </a:r>
            <a:endParaRPr lang="it-IT" sz="3000" b="1" dirty="0">
              <a:solidFill>
                <a:srgbClr val="FF0000"/>
              </a:solidFill>
              <a:latin typeface="Bookman Old Style" pitchFamily="18" charset="0"/>
            </a:endParaRPr>
          </a:p>
        </p:txBody>
      </p:sp>
      <p:sp>
        <p:nvSpPr>
          <p:cNvPr id="7" name="CasellaDiTesto 6"/>
          <p:cNvSpPr txBox="1"/>
          <p:nvPr/>
        </p:nvSpPr>
        <p:spPr>
          <a:xfrm>
            <a:off x="357158" y="2714620"/>
            <a:ext cx="8358246" cy="1015663"/>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it-IT" sz="3000" dirty="0" smtClean="0">
                <a:latin typeface="Bookman Old Style" pitchFamily="18" charset="0"/>
              </a:rPr>
              <a:t> I “sanculotti” (cittadini parigini) intuiscono che il re vuole intervenire con la forza.</a:t>
            </a:r>
            <a:endParaRPr lang="it-IT" sz="3000" b="1" dirty="0">
              <a:solidFill>
                <a:srgbClr val="FF0000"/>
              </a:solidFill>
              <a:latin typeface="Bookman Old Style" pitchFamily="18" charset="0"/>
            </a:endParaRPr>
          </a:p>
        </p:txBody>
      </p:sp>
      <p:sp>
        <p:nvSpPr>
          <p:cNvPr id="8" name="CasellaDiTesto 7"/>
          <p:cNvSpPr txBox="1"/>
          <p:nvPr/>
        </p:nvSpPr>
        <p:spPr>
          <a:xfrm>
            <a:off x="357158" y="3857628"/>
            <a:ext cx="8358246"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3600" dirty="0" smtClean="0">
                <a:latin typeface="Bookman Old Style" pitchFamily="18" charset="0"/>
              </a:rPr>
              <a:t> </a:t>
            </a:r>
            <a:r>
              <a:rPr lang="it-IT" sz="3600" b="1" dirty="0" smtClean="0">
                <a:latin typeface="Bookman Old Style" pitchFamily="18" charset="0"/>
              </a:rPr>
              <a:t>PRESA DELLA BASTIGLIA</a:t>
            </a:r>
            <a:endParaRPr lang="it-IT" sz="3600" b="1" dirty="0">
              <a:solidFill>
                <a:srgbClr val="FF0000"/>
              </a:solidFill>
              <a:latin typeface="Bookman Old Style" pitchFamily="18" charset="0"/>
            </a:endParaRPr>
          </a:p>
        </p:txBody>
      </p:sp>
      <p:sp>
        <p:nvSpPr>
          <p:cNvPr id="12" name="CasellaDiTesto 11"/>
          <p:cNvSpPr txBox="1"/>
          <p:nvPr/>
        </p:nvSpPr>
        <p:spPr>
          <a:xfrm>
            <a:off x="7572396" y="4143380"/>
            <a:ext cx="1409744"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it-IT" b="1" dirty="0" smtClean="0">
                <a:solidFill>
                  <a:srgbClr val="FF0000"/>
                </a:solidFill>
                <a:latin typeface="Bookman Old Style" pitchFamily="18" charset="0"/>
              </a:rPr>
              <a:t>14 luglio 1789</a:t>
            </a:r>
            <a:endParaRPr lang="it-IT" b="1" dirty="0">
              <a:solidFill>
                <a:srgbClr val="FF0000"/>
              </a:solidFill>
              <a:latin typeface="Bookman Old Style" pitchFamily="18" charset="0"/>
            </a:endParaRPr>
          </a:p>
        </p:txBody>
      </p:sp>
      <p:pic>
        <p:nvPicPr>
          <p:cNvPr id="45058" name="Picture 2" descr="Visualizza immagine di origine"/>
          <p:cNvPicPr>
            <a:picLocks noChangeAspect="1" noChangeArrowheads="1"/>
          </p:cNvPicPr>
          <p:nvPr/>
        </p:nvPicPr>
        <p:blipFill>
          <a:blip r:embed="rId3" cstate="print"/>
          <a:srcRect/>
          <a:stretch>
            <a:fillRect/>
          </a:stretch>
        </p:blipFill>
        <p:spPr bwMode="auto">
          <a:xfrm>
            <a:off x="2714612" y="4500570"/>
            <a:ext cx="2614290" cy="2071702"/>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2 presa Bastiglia.mp4">
            <a:hlinkClick r:id="" action="ppaction://media"/>
          </p:cNvPr>
          <p:cNvPicPr>
            <a:picLocks noRot="1" noChangeAspect="1"/>
          </p:cNvPicPr>
          <p:nvPr>
            <a:videoFile r:link="rId1"/>
          </p:nvPr>
        </p:nvPicPr>
        <p:blipFill>
          <a:blip r:embed="rId3" cstate="print"/>
          <a:stretch>
            <a:fillRect/>
          </a:stretch>
        </p:blipFill>
        <p:spPr>
          <a:xfrm>
            <a:off x="214282" y="785794"/>
            <a:ext cx="8636061" cy="485778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Visualizza immagine di origine"/>
          <p:cNvPicPr>
            <a:picLocks noChangeAspect="1" noChangeArrowheads="1"/>
          </p:cNvPicPr>
          <p:nvPr/>
        </p:nvPicPr>
        <p:blipFill>
          <a:blip r:embed="rId2" cstate="print"/>
          <a:srcRect/>
          <a:stretch>
            <a:fillRect/>
          </a:stretch>
        </p:blipFill>
        <p:spPr bwMode="auto">
          <a:xfrm>
            <a:off x="1857356" y="357166"/>
            <a:ext cx="3238500" cy="6067426"/>
          </a:xfrm>
          <a:prstGeom prst="rect">
            <a:avLst/>
          </a:prstGeom>
          <a:noFill/>
        </p:spPr>
      </p:pic>
      <p:pic>
        <p:nvPicPr>
          <p:cNvPr id="48132" name="Picture 4" descr="Visualizza immagine di origine"/>
          <p:cNvPicPr>
            <a:picLocks noChangeAspect="1" noChangeArrowheads="1"/>
          </p:cNvPicPr>
          <p:nvPr/>
        </p:nvPicPr>
        <p:blipFill>
          <a:blip r:embed="rId3" cstate="print"/>
          <a:srcRect l="46622"/>
          <a:stretch>
            <a:fillRect/>
          </a:stretch>
        </p:blipFill>
        <p:spPr bwMode="auto">
          <a:xfrm>
            <a:off x="6643702" y="428604"/>
            <a:ext cx="1571149" cy="35719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LA SOCIETÀ FRANCESE</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8" name="CasellaDiTesto 7"/>
          <p:cNvSpPr txBox="1"/>
          <p:nvPr/>
        </p:nvSpPr>
        <p:spPr>
          <a:xfrm>
            <a:off x="857224" y="1928802"/>
            <a:ext cx="4714908" cy="523220"/>
          </a:xfrm>
          <a:prstGeom prst="rect">
            <a:avLst/>
          </a:prstGeom>
          <a:noFill/>
        </p:spPr>
        <p:txBody>
          <a:bodyPr wrap="square" rtlCol="0">
            <a:spAutoFit/>
          </a:bodyPr>
          <a:lstStyle/>
          <a:p>
            <a:r>
              <a:rPr lang="it-IT" sz="2800" dirty="0" smtClean="0">
                <a:latin typeface="Bookman Old Style" pitchFamily="18" charset="0"/>
              </a:rPr>
              <a:t>Divisa in tre ordini o stati</a:t>
            </a:r>
            <a:endParaRPr lang="it-IT" sz="2800" dirty="0">
              <a:latin typeface="Bookman Old Style" pitchFamily="18" charset="0"/>
            </a:endParaRPr>
          </a:p>
        </p:txBody>
      </p:sp>
      <p:sp>
        <p:nvSpPr>
          <p:cNvPr id="10" name="CasellaDiTesto 9"/>
          <p:cNvSpPr txBox="1"/>
          <p:nvPr/>
        </p:nvSpPr>
        <p:spPr>
          <a:xfrm>
            <a:off x="6143636" y="2428868"/>
            <a:ext cx="2571768" cy="830997"/>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2400" u="sng" dirty="0" smtClean="0">
                <a:latin typeface="Bookman Old Style" pitchFamily="18" charset="0"/>
              </a:rPr>
              <a:t>Nobili</a:t>
            </a:r>
            <a:endParaRPr lang="it-IT" sz="2400" dirty="0" smtClean="0">
              <a:latin typeface="Bookman Old Style" pitchFamily="18" charset="0"/>
            </a:endParaRPr>
          </a:p>
          <a:p>
            <a:r>
              <a:rPr lang="it-IT" sz="2400" dirty="0">
                <a:latin typeface="Bookman Old Style" pitchFamily="18" charset="0"/>
              </a:rPr>
              <a:t>1</a:t>
            </a:r>
            <a:r>
              <a:rPr lang="it-IT" sz="2400" dirty="0" smtClean="0">
                <a:latin typeface="Bookman Old Style" pitchFamily="18" charset="0"/>
              </a:rPr>
              <a:t>,5%</a:t>
            </a:r>
            <a:endParaRPr lang="it-IT" sz="2400" dirty="0">
              <a:latin typeface="Bookman Old Style" pitchFamily="18" charset="0"/>
            </a:endParaRPr>
          </a:p>
        </p:txBody>
      </p:sp>
      <p:pic>
        <p:nvPicPr>
          <p:cNvPr id="7" name="Immagine 6"/>
          <p:cNvPicPr/>
          <p:nvPr/>
        </p:nvPicPr>
        <p:blipFill>
          <a:blip r:embed="rId3" cstate="print"/>
          <a:srcRect/>
          <a:stretch>
            <a:fillRect/>
          </a:stretch>
        </p:blipFill>
        <p:spPr bwMode="auto">
          <a:xfrm>
            <a:off x="428596" y="2571744"/>
            <a:ext cx="5715040" cy="3214710"/>
          </a:xfrm>
          <a:prstGeom prst="rect">
            <a:avLst/>
          </a:prstGeom>
          <a:noFill/>
          <a:ln w="9525">
            <a:noFill/>
            <a:miter lim="800000"/>
            <a:headEnd/>
            <a:tailEnd/>
          </a:ln>
        </p:spPr>
      </p:pic>
      <p:sp>
        <p:nvSpPr>
          <p:cNvPr id="11" name="CasellaDiTesto 10"/>
          <p:cNvSpPr txBox="1"/>
          <p:nvPr/>
        </p:nvSpPr>
        <p:spPr>
          <a:xfrm>
            <a:off x="6143636" y="3429000"/>
            <a:ext cx="2571768" cy="8309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2400" u="sng" dirty="0" smtClean="0">
                <a:latin typeface="Bookman Old Style" pitchFamily="18" charset="0"/>
              </a:rPr>
              <a:t>Clero</a:t>
            </a:r>
            <a:endParaRPr lang="it-IT" sz="2400" dirty="0" smtClean="0">
              <a:latin typeface="Bookman Old Style" pitchFamily="18" charset="0"/>
            </a:endParaRPr>
          </a:p>
          <a:p>
            <a:r>
              <a:rPr lang="it-IT" sz="2400" dirty="0" smtClean="0">
                <a:latin typeface="Bookman Old Style" pitchFamily="18" charset="0"/>
              </a:rPr>
              <a:t>0,5%</a:t>
            </a:r>
            <a:endParaRPr lang="it-IT" sz="2400" dirty="0">
              <a:latin typeface="Bookman Old Style" pitchFamily="18" charset="0"/>
            </a:endParaRPr>
          </a:p>
        </p:txBody>
      </p:sp>
      <p:sp>
        <p:nvSpPr>
          <p:cNvPr id="12" name="CasellaDiTesto 11"/>
          <p:cNvSpPr txBox="1"/>
          <p:nvPr/>
        </p:nvSpPr>
        <p:spPr>
          <a:xfrm>
            <a:off x="6143636" y="4429132"/>
            <a:ext cx="2571768" cy="120032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2400" u="sng" dirty="0" smtClean="0">
                <a:latin typeface="Bookman Old Style" pitchFamily="18" charset="0"/>
              </a:rPr>
              <a:t>Terzo stato</a:t>
            </a:r>
          </a:p>
          <a:p>
            <a:r>
              <a:rPr lang="it-IT" sz="2400" dirty="0" smtClean="0">
                <a:latin typeface="Bookman Old Style" pitchFamily="18" charset="0"/>
              </a:rPr>
              <a:t>POPOLO</a:t>
            </a:r>
          </a:p>
          <a:p>
            <a:r>
              <a:rPr lang="it-IT" sz="2400" dirty="0" smtClean="0">
                <a:latin typeface="Bookman Old Style" pitchFamily="18" charset="0"/>
              </a:rPr>
              <a:t>98%</a:t>
            </a:r>
            <a:endParaRPr lang="it-IT" sz="2400" dirty="0">
              <a:latin typeface="Bookman Old Style"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Presa </a:t>
            </a:r>
            <a:r>
              <a:rPr lang="it-IT" smtClean="0"/>
              <a:t>della Bastiglia</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10" name="CasellaDiTesto 9"/>
          <p:cNvSpPr txBox="1"/>
          <p:nvPr/>
        </p:nvSpPr>
        <p:spPr>
          <a:xfrm>
            <a:off x="357158" y="1928802"/>
            <a:ext cx="8358246" cy="193899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it-IT" sz="3000" dirty="0" smtClean="0">
                <a:latin typeface="Bookman Old Style" pitchFamily="18" charset="0"/>
              </a:rPr>
              <a:t> </a:t>
            </a:r>
            <a:r>
              <a:rPr lang="it-IT" sz="3000" u="sng" dirty="0" smtClean="0">
                <a:latin typeface="Bookman Old Style" pitchFamily="18" charset="0"/>
              </a:rPr>
              <a:t>Bastiglia</a:t>
            </a:r>
          </a:p>
          <a:p>
            <a:pPr>
              <a:buFontTx/>
              <a:buChar char="-"/>
            </a:pPr>
            <a:r>
              <a:rPr lang="it-IT" sz="3000" dirty="0" smtClean="0">
                <a:solidFill>
                  <a:schemeClr val="tx1"/>
                </a:solidFill>
                <a:latin typeface="Bookman Old Style" pitchFamily="18" charset="0"/>
              </a:rPr>
              <a:t> Prigione politica </a:t>
            </a:r>
            <a:r>
              <a:rPr lang="it-IT" sz="3000" b="1" dirty="0" smtClean="0">
                <a:solidFill>
                  <a:srgbClr val="FF0000"/>
                </a:solidFill>
                <a:latin typeface="Bookman Old Style" pitchFamily="18" charset="0"/>
              </a:rPr>
              <a:t>simbolo dell’assolutismo</a:t>
            </a:r>
          </a:p>
          <a:p>
            <a:pPr>
              <a:buFontTx/>
              <a:buChar char="-"/>
            </a:pPr>
            <a:r>
              <a:rPr lang="it-IT" sz="3000" dirty="0" smtClean="0">
                <a:solidFill>
                  <a:schemeClr val="tx1"/>
                </a:solidFill>
                <a:latin typeface="Bookman Old Style" pitchFamily="18" charset="0"/>
              </a:rPr>
              <a:t> Deposito di munizioni</a:t>
            </a:r>
            <a:endParaRPr lang="it-IT" sz="3000" dirty="0">
              <a:solidFill>
                <a:schemeClr val="tx1"/>
              </a:solidFill>
              <a:latin typeface="Bookman Old Style" pitchFamily="18" charset="0"/>
            </a:endParaRPr>
          </a:p>
        </p:txBody>
      </p:sp>
      <p:pic>
        <p:nvPicPr>
          <p:cNvPr id="45058" name="Picture 2" descr="Visualizza immagine di origine"/>
          <p:cNvPicPr>
            <a:picLocks noChangeAspect="1" noChangeArrowheads="1"/>
          </p:cNvPicPr>
          <p:nvPr/>
        </p:nvPicPr>
        <p:blipFill>
          <a:blip r:embed="rId3" cstate="print"/>
          <a:srcRect/>
          <a:stretch>
            <a:fillRect/>
          </a:stretch>
        </p:blipFill>
        <p:spPr bwMode="auto">
          <a:xfrm>
            <a:off x="5000628" y="3143249"/>
            <a:ext cx="3857652" cy="3057008"/>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Presa della Bastiglia</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8" name="CasellaDiTesto 7"/>
          <p:cNvSpPr txBox="1"/>
          <p:nvPr/>
        </p:nvSpPr>
        <p:spPr>
          <a:xfrm>
            <a:off x="3000364" y="1643050"/>
            <a:ext cx="5786478" cy="470898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it-IT" sz="3000" dirty="0" smtClean="0">
                <a:latin typeface="Bookman Old Style" pitchFamily="18" charset="0"/>
              </a:rPr>
              <a:t> A Parigi: </a:t>
            </a:r>
          </a:p>
          <a:p>
            <a:pPr>
              <a:buFont typeface="Arial" pitchFamily="34" charset="0"/>
              <a:buChar char="•"/>
            </a:pPr>
            <a:r>
              <a:rPr lang="it-IT" sz="3000" dirty="0" smtClean="0">
                <a:latin typeface="Bookman Old Style" pitchFamily="18" charset="0"/>
              </a:rPr>
              <a:t> viene creato un nuovo consiglio municipale (LA </a:t>
            </a:r>
            <a:r>
              <a:rPr lang="it-IT" sz="3000" b="1" dirty="0" smtClean="0">
                <a:solidFill>
                  <a:srgbClr val="FF0000"/>
                </a:solidFill>
                <a:latin typeface="Bookman Old Style" pitchFamily="18" charset="0"/>
              </a:rPr>
              <a:t>COMUNE</a:t>
            </a:r>
            <a:r>
              <a:rPr lang="it-IT" sz="3000" dirty="0" smtClean="0">
                <a:latin typeface="Bookman Old Style" pitchFamily="18" charset="0"/>
              </a:rPr>
              <a:t>); </a:t>
            </a:r>
          </a:p>
          <a:p>
            <a:pPr>
              <a:buFont typeface="Arial" pitchFamily="34" charset="0"/>
              <a:buChar char="•"/>
            </a:pPr>
            <a:r>
              <a:rPr lang="it-IT" sz="3000" dirty="0" smtClean="0">
                <a:latin typeface="Bookman Old Style" pitchFamily="18" charset="0"/>
              </a:rPr>
              <a:t> viene formata una milizia cittadina (la </a:t>
            </a:r>
            <a:r>
              <a:rPr lang="it-IT" sz="3000" b="1" dirty="0" smtClean="0">
                <a:solidFill>
                  <a:srgbClr val="FF0000"/>
                </a:solidFill>
                <a:latin typeface="Bookman Old Style" pitchFamily="18" charset="0"/>
              </a:rPr>
              <a:t>GUARDIA NAZIONALE</a:t>
            </a:r>
            <a:r>
              <a:rPr lang="it-IT" sz="3000" dirty="0" smtClean="0">
                <a:latin typeface="Bookman Old Style" pitchFamily="18" charset="0"/>
              </a:rPr>
              <a:t>, il cui capo sarà </a:t>
            </a:r>
            <a:r>
              <a:rPr lang="it-IT" sz="3000" b="1" dirty="0" smtClean="0">
                <a:latin typeface="Bookman Old Style" pitchFamily="18" charset="0"/>
              </a:rPr>
              <a:t>La </a:t>
            </a:r>
            <a:r>
              <a:rPr lang="it-IT" sz="3000" b="1" dirty="0" err="1" smtClean="0">
                <a:latin typeface="Bookman Old Style" pitchFamily="18" charset="0"/>
              </a:rPr>
              <a:t>Fayette</a:t>
            </a:r>
            <a:r>
              <a:rPr lang="it-IT" sz="3000" dirty="0" smtClean="0">
                <a:latin typeface="Bookman Old Style" pitchFamily="18" charset="0"/>
              </a:rPr>
              <a:t>, già noto per aver aiutato gli americani  nella lotta per l’indipendenza).</a:t>
            </a:r>
            <a:endParaRPr lang="it-IT" sz="3000" dirty="0">
              <a:solidFill>
                <a:srgbClr val="FF0000"/>
              </a:solidFill>
              <a:latin typeface="Bookman Old Style" pitchFamily="18" charset="0"/>
            </a:endParaRPr>
          </a:p>
        </p:txBody>
      </p:sp>
      <p:sp>
        <p:nvSpPr>
          <p:cNvPr id="46082" name="AutoShape 2" descr="Visualizza immagine di orig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6084" name="AutoShape 4" descr="Visualizza immagine di orig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46086" name="Picture 6" descr="Visualizza immagine di origine"/>
          <p:cNvPicPr>
            <a:picLocks noChangeAspect="1" noChangeArrowheads="1"/>
          </p:cNvPicPr>
          <p:nvPr/>
        </p:nvPicPr>
        <p:blipFill>
          <a:blip r:embed="rId3" cstate="print"/>
          <a:srcRect l="9825" t="3275" r="14847"/>
          <a:stretch>
            <a:fillRect/>
          </a:stretch>
        </p:blipFill>
        <p:spPr bwMode="auto">
          <a:xfrm>
            <a:off x="0" y="1643050"/>
            <a:ext cx="3286148" cy="4219575"/>
          </a:xfrm>
          <a:prstGeom prst="rect">
            <a:avLst/>
          </a:prstGeom>
          <a:noFill/>
          <a:scene3d>
            <a:camera prst="perspectiveContrastingRightFacing"/>
            <a:lightRig rig="threePt" dir="t"/>
          </a:scene3d>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85720" y="2071678"/>
            <a:ext cx="7000924" cy="3970318"/>
          </a:xfrm>
          <a:prstGeom prst="rect">
            <a:avLst/>
          </a:prstGeom>
          <a:noFill/>
        </p:spPr>
        <p:txBody>
          <a:bodyPr wrap="square" rtlCol="0">
            <a:spAutoFit/>
          </a:bodyPr>
          <a:lstStyle/>
          <a:p>
            <a:endParaRPr lang="it-IT" sz="3600" dirty="0" smtClean="0"/>
          </a:p>
          <a:p>
            <a:r>
              <a:rPr lang="it-IT" sz="3600" dirty="0" smtClean="0">
                <a:solidFill>
                  <a:srgbClr val="FF0000"/>
                </a:solidFill>
              </a:rPr>
              <a:t>A</a:t>
            </a:r>
            <a:r>
              <a:rPr lang="it-IT" sz="3600" dirty="0" smtClean="0"/>
              <a:t> – </a:t>
            </a:r>
            <a:r>
              <a:rPr lang="it-IT" sz="3600" dirty="0" smtClean="0"/>
              <a:t>FACCIO RICHIESTE ALL’ASSEMBLEA NAZIONALE</a:t>
            </a:r>
            <a:endParaRPr lang="it-IT" sz="3600" dirty="0" smtClean="0"/>
          </a:p>
          <a:p>
            <a:r>
              <a:rPr lang="it-IT" sz="3600" dirty="0" smtClean="0">
                <a:solidFill>
                  <a:srgbClr val="FF0000"/>
                </a:solidFill>
              </a:rPr>
              <a:t>B </a:t>
            </a:r>
            <a:r>
              <a:rPr lang="it-IT" sz="3600" dirty="0" smtClean="0"/>
              <a:t>– </a:t>
            </a:r>
            <a:r>
              <a:rPr lang="it-IT" sz="3600" dirty="0" smtClean="0"/>
              <a:t>PRENDO LE ARMI E ASSALTO I CASTELLI DEI NOBILI: RIVOLUZIONE!</a:t>
            </a:r>
            <a:endParaRPr lang="it-IT" sz="3600" dirty="0" smtClean="0"/>
          </a:p>
          <a:p>
            <a:r>
              <a:rPr lang="it-IT" sz="3600" dirty="0" smtClean="0">
                <a:solidFill>
                  <a:srgbClr val="FF0000"/>
                </a:solidFill>
              </a:rPr>
              <a:t>C</a:t>
            </a:r>
            <a:r>
              <a:rPr lang="it-IT" sz="3600" dirty="0" smtClean="0"/>
              <a:t> – </a:t>
            </a:r>
            <a:r>
              <a:rPr lang="it-IT" sz="3600" dirty="0" smtClean="0"/>
              <a:t>NON FACCIO NIENTE: CONTINUO A LAVORARE, COME SEMPRE</a:t>
            </a:r>
            <a:endParaRPr lang="it-IT" sz="3600" dirty="0" smtClean="0"/>
          </a:p>
        </p:txBody>
      </p:sp>
      <p:pic>
        <p:nvPicPr>
          <p:cNvPr id="4" name="Picture 2" descr="Visualizza immagine di origine"/>
          <p:cNvPicPr>
            <a:picLocks noChangeAspect="1" noChangeArrowheads="1" noCrop="1"/>
          </p:cNvPicPr>
          <p:nvPr/>
        </p:nvPicPr>
        <p:blipFill>
          <a:blip r:embed="rId2" cstate="print"/>
          <a:srcRect/>
          <a:stretch>
            <a:fillRect/>
          </a:stretch>
        </p:blipFill>
        <p:spPr bwMode="auto">
          <a:xfrm>
            <a:off x="7358066" y="285728"/>
            <a:ext cx="1500198" cy="2500330"/>
          </a:xfrm>
          <a:prstGeom prst="rect">
            <a:avLst/>
          </a:prstGeom>
          <a:noFill/>
        </p:spPr>
      </p:pic>
      <p:pic>
        <p:nvPicPr>
          <p:cNvPr id="5" name="Picture 2" descr="Visualizza immagine di origine"/>
          <p:cNvPicPr>
            <a:picLocks noChangeAspect="1" noChangeArrowheads="1" noCrop="1"/>
          </p:cNvPicPr>
          <p:nvPr/>
        </p:nvPicPr>
        <p:blipFill>
          <a:blip r:embed="rId3" cstate="print"/>
          <a:srcRect/>
          <a:stretch>
            <a:fillRect/>
          </a:stretch>
        </p:blipFill>
        <p:spPr bwMode="auto">
          <a:xfrm>
            <a:off x="7858148" y="428604"/>
            <a:ext cx="500066" cy="667588"/>
          </a:xfrm>
          <a:prstGeom prst="rect">
            <a:avLst/>
          </a:prstGeom>
          <a:noFill/>
        </p:spPr>
      </p:pic>
      <p:sp>
        <p:nvSpPr>
          <p:cNvPr id="6" name="Rettangolo 5"/>
          <p:cNvSpPr/>
          <p:nvPr/>
        </p:nvSpPr>
        <p:spPr>
          <a:xfrm>
            <a:off x="357158" y="285728"/>
            <a:ext cx="6572296" cy="70788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it-IT" sz="4000" dirty="0" smtClean="0"/>
              <a:t>SEI UN CONTADINO FRANCESE</a:t>
            </a:r>
            <a:endParaRPr lang="it-IT" sz="4000"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Grande paura</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8" name="CasellaDiTesto 7"/>
          <p:cNvSpPr txBox="1"/>
          <p:nvPr/>
        </p:nvSpPr>
        <p:spPr>
          <a:xfrm>
            <a:off x="357158" y="2357430"/>
            <a:ext cx="5214974" cy="424731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it-IT" sz="3000" dirty="0" smtClean="0">
                <a:latin typeface="Bookman Old Style" pitchFamily="18" charset="0"/>
              </a:rPr>
              <a:t> Si sollevano anche le </a:t>
            </a:r>
            <a:r>
              <a:rPr lang="it-IT" sz="3000" b="1" dirty="0" smtClean="0">
                <a:solidFill>
                  <a:srgbClr val="FF0000"/>
                </a:solidFill>
                <a:latin typeface="Bookman Old Style" pitchFamily="18" charset="0"/>
              </a:rPr>
              <a:t>CAMPAGNE</a:t>
            </a:r>
            <a:endParaRPr lang="it-IT" sz="3000" dirty="0" smtClean="0">
              <a:latin typeface="Bookman Old Style" pitchFamily="18" charset="0"/>
            </a:endParaRPr>
          </a:p>
          <a:p>
            <a:pPr algn="ctr"/>
            <a:endParaRPr lang="it-IT" sz="3000" dirty="0" smtClean="0">
              <a:latin typeface="Bookman Old Style" pitchFamily="18" charset="0"/>
            </a:endParaRPr>
          </a:p>
          <a:p>
            <a:pPr>
              <a:buFont typeface="Arial" pitchFamily="34" charset="0"/>
              <a:buChar char="•"/>
            </a:pPr>
            <a:r>
              <a:rPr lang="it-IT" sz="3000" dirty="0" smtClean="0">
                <a:latin typeface="Bookman Old Style" pitchFamily="18" charset="0"/>
              </a:rPr>
              <a:t> assalto ai </a:t>
            </a:r>
            <a:r>
              <a:rPr lang="it-IT" sz="3000" b="1" dirty="0" smtClean="0">
                <a:latin typeface="Bookman Old Style" pitchFamily="18" charset="0"/>
              </a:rPr>
              <a:t>castelli</a:t>
            </a:r>
            <a:r>
              <a:rPr lang="it-IT" sz="3000" dirty="0" smtClean="0">
                <a:latin typeface="Bookman Old Style" pitchFamily="18" charset="0"/>
              </a:rPr>
              <a:t> dei nobili</a:t>
            </a:r>
          </a:p>
          <a:p>
            <a:pPr lvl="1">
              <a:buFont typeface="Arial" pitchFamily="34" charset="0"/>
              <a:buChar char="•"/>
            </a:pPr>
            <a:r>
              <a:rPr lang="it-IT" sz="3000" dirty="0" smtClean="0">
                <a:latin typeface="Bookman Old Style" pitchFamily="18" charset="0"/>
              </a:rPr>
              <a:t> </a:t>
            </a:r>
            <a:r>
              <a:rPr lang="it-IT" sz="2800" dirty="0" smtClean="0">
                <a:latin typeface="Bookman Old Style" pitchFamily="18" charset="0"/>
              </a:rPr>
              <a:t>molti fuggono all’estero</a:t>
            </a:r>
          </a:p>
          <a:p>
            <a:pPr>
              <a:buFont typeface="Arial" pitchFamily="34" charset="0"/>
              <a:buChar char="•"/>
            </a:pPr>
            <a:r>
              <a:rPr lang="it-IT" sz="3000" dirty="0" smtClean="0">
                <a:latin typeface="Bookman Old Style" pitchFamily="18" charset="0"/>
              </a:rPr>
              <a:t> </a:t>
            </a:r>
            <a:r>
              <a:rPr lang="it-IT" sz="3000" b="1" dirty="0" smtClean="0">
                <a:latin typeface="Bookman Old Style" pitchFamily="18" charset="0"/>
              </a:rPr>
              <a:t>archivi</a:t>
            </a:r>
            <a:r>
              <a:rPr lang="it-IT" sz="3000" dirty="0" smtClean="0">
                <a:latin typeface="Bookman Old Style" pitchFamily="18" charset="0"/>
              </a:rPr>
              <a:t> alle fiamme</a:t>
            </a:r>
          </a:p>
          <a:p>
            <a:pPr>
              <a:buFont typeface="Arial" pitchFamily="34" charset="0"/>
              <a:buChar char="•"/>
            </a:pPr>
            <a:r>
              <a:rPr lang="it-IT" sz="3000" dirty="0" smtClean="0">
                <a:solidFill>
                  <a:srgbClr val="FF0000"/>
                </a:solidFill>
                <a:latin typeface="Bookman Old Style" pitchFamily="18" charset="0"/>
              </a:rPr>
              <a:t> </a:t>
            </a:r>
            <a:r>
              <a:rPr lang="it-IT" sz="3000" dirty="0" smtClean="0">
                <a:solidFill>
                  <a:schemeClr val="tx1"/>
                </a:solidFill>
                <a:latin typeface="Bookman Old Style" pitchFamily="18" charset="0"/>
              </a:rPr>
              <a:t>rifiuto di pagare decime e tasse</a:t>
            </a:r>
            <a:endParaRPr lang="it-IT" sz="3000" dirty="0">
              <a:solidFill>
                <a:schemeClr val="tx1"/>
              </a:solidFill>
              <a:latin typeface="Bookman Old Style" pitchFamily="18" charset="0"/>
            </a:endParaRPr>
          </a:p>
        </p:txBody>
      </p:sp>
      <p:sp>
        <p:nvSpPr>
          <p:cNvPr id="46082" name="AutoShape 2" descr="Visualizza immagine di orig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6084" name="AutoShape 4" descr="Visualizza immagine di orig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9154" name="AutoShape 2" descr="Visualizza immagine di orig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9156" name="AutoShape 4" descr="Visualizza immagine di orig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49158" name="Picture 6" descr="great fear"/>
          <p:cNvPicPr>
            <a:picLocks noChangeAspect="1" noChangeArrowheads="1"/>
          </p:cNvPicPr>
          <p:nvPr/>
        </p:nvPicPr>
        <p:blipFill>
          <a:blip r:embed="rId3" cstate="print"/>
          <a:srcRect/>
          <a:stretch>
            <a:fillRect/>
          </a:stretch>
        </p:blipFill>
        <p:spPr bwMode="auto">
          <a:xfrm>
            <a:off x="5286380" y="1500174"/>
            <a:ext cx="3429024" cy="3017541"/>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Abolizione dei diritti feudali</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8" name="CasellaDiTesto 7"/>
          <p:cNvSpPr txBox="1"/>
          <p:nvPr/>
        </p:nvSpPr>
        <p:spPr>
          <a:xfrm>
            <a:off x="714348" y="2071678"/>
            <a:ext cx="5786478" cy="166199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it-IT" sz="3000" dirty="0" smtClean="0">
                <a:latin typeface="Bookman Old Style" pitchFamily="18" charset="0"/>
              </a:rPr>
              <a:t>L’Assemblea Nazionale volta </a:t>
            </a:r>
            <a:r>
              <a:rPr lang="it-IT" sz="3000" dirty="0" smtClean="0">
                <a:latin typeface="Bookman Old Style" pitchFamily="18" charset="0"/>
              </a:rPr>
              <a:t>l’</a:t>
            </a:r>
            <a:r>
              <a:rPr lang="it-IT" sz="3600" b="1" dirty="0" smtClean="0">
                <a:solidFill>
                  <a:srgbClr val="FF0000"/>
                </a:solidFill>
                <a:latin typeface="Bookman Old Style" pitchFamily="18" charset="0"/>
              </a:rPr>
              <a:t>ABOLIZIONE DEI DIRITTI FEUDALI</a:t>
            </a:r>
            <a:endParaRPr lang="it-IT" sz="3600" b="1" dirty="0">
              <a:solidFill>
                <a:srgbClr val="FF0000"/>
              </a:solidFill>
              <a:latin typeface="Bookman Old Style" pitchFamily="18" charset="0"/>
            </a:endParaRPr>
          </a:p>
        </p:txBody>
      </p:sp>
      <p:sp>
        <p:nvSpPr>
          <p:cNvPr id="46082" name="AutoShape 2" descr="Visualizza immagine di orig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6084" name="AutoShape 4" descr="Visualizza immagine di orig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9154" name="AutoShape 2" descr="Visualizza immagine di orig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9156" name="AutoShape 4" descr="Visualizza immagine di orig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 name="CasellaDiTesto 9"/>
          <p:cNvSpPr txBox="1"/>
          <p:nvPr/>
        </p:nvSpPr>
        <p:spPr>
          <a:xfrm>
            <a:off x="5929322" y="3071810"/>
            <a:ext cx="1409744"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dirty="0" smtClean="0">
                <a:latin typeface="Bookman Old Style" pitchFamily="18" charset="0"/>
              </a:rPr>
              <a:t>4 agosto</a:t>
            </a:r>
            <a:endParaRPr lang="it-IT" dirty="0">
              <a:latin typeface="Bookman Old Style" pitchFamily="18" charset="0"/>
            </a:endParaRPr>
          </a:p>
        </p:txBody>
      </p:sp>
      <p:pic>
        <p:nvPicPr>
          <p:cNvPr id="50178" name="Picture 2" descr="Visualizza immagine di origine"/>
          <p:cNvPicPr>
            <a:picLocks noChangeAspect="1" noChangeArrowheads="1"/>
          </p:cNvPicPr>
          <p:nvPr/>
        </p:nvPicPr>
        <p:blipFill>
          <a:blip r:embed="rId3" cstate="print"/>
          <a:srcRect/>
          <a:stretch>
            <a:fillRect/>
          </a:stretch>
        </p:blipFill>
        <p:spPr bwMode="auto">
          <a:xfrm>
            <a:off x="3786182" y="3857628"/>
            <a:ext cx="2000250" cy="2000251"/>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8" name="CasellaDiTesto 7"/>
          <p:cNvSpPr txBox="1"/>
          <p:nvPr/>
        </p:nvSpPr>
        <p:spPr>
          <a:xfrm>
            <a:off x="3428992" y="785794"/>
            <a:ext cx="5572164" cy="553998"/>
          </a:xfrm>
          <a:prstGeom prst="rect">
            <a:avLst/>
          </a:prstGeom>
          <a:effectLst>
            <a:outerShdw blurRad="50800" dist="38100" dir="2700000" algn="tl" rotWithShape="0">
              <a:prstClr val="black">
                <a:alpha val="40000"/>
              </a:prstClr>
            </a:outerShdw>
          </a:effectLst>
          <a:scene3d>
            <a:camera prst="isometricOffAxis1Right"/>
            <a:lightRig rig="threePt" dir="t"/>
          </a:scene3d>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it-IT" sz="3000" dirty="0" smtClean="0">
                <a:latin typeface="Bookman Old Style" pitchFamily="18" charset="0"/>
              </a:rPr>
              <a:t>Tre rivoluzioni parallele</a:t>
            </a:r>
          </a:p>
        </p:txBody>
      </p:sp>
      <p:sp>
        <p:nvSpPr>
          <p:cNvPr id="46082" name="AutoShape 2" descr="Visualizza immagine di orig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6084" name="AutoShape 4" descr="Visualizza immagine di orig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9154" name="AutoShape 2" descr="Visualizza immagine di orig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9156" name="AutoShape 4" descr="Visualizza immagine di orig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2" name="CasellaDiTesto 11"/>
          <p:cNvSpPr txBox="1"/>
          <p:nvPr/>
        </p:nvSpPr>
        <p:spPr>
          <a:xfrm>
            <a:off x="571472" y="1643050"/>
            <a:ext cx="7858148" cy="166199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it-IT" sz="3000" dirty="0" smtClean="0">
                <a:latin typeface="Bookman Old Style" pitchFamily="18" charset="0"/>
              </a:rPr>
              <a:t>La </a:t>
            </a:r>
            <a:r>
              <a:rPr lang="it-IT" sz="3000" b="1" dirty="0" smtClean="0">
                <a:solidFill>
                  <a:srgbClr val="FF0000"/>
                </a:solidFill>
                <a:latin typeface="Bookman Old Style" pitchFamily="18" charset="0"/>
              </a:rPr>
              <a:t>rivoluzione parlamentare </a:t>
            </a:r>
            <a:r>
              <a:rPr lang="it-IT" sz="2400" dirty="0" smtClean="0">
                <a:latin typeface="Bookman Old Style" pitchFamily="18" charset="0"/>
              </a:rPr>
              <a:t>(borghesi che, nell’Assemblea Nazionale Costituente, lottano contro il potere assoluto cercando di dare alla Francia una costituzione).</a:t>
            </a:r>
          </a:p>
        </p:txBody>
      </p:sp>
      <p:sp>
        <p:nvSpPr>
          <p:cNvPr id="13" name="CasellaDiTesto 12"/>
          <p:cNvSpPr txBox="1"/>
          <p:nvPr/>
        </p:nvSpPr>
        <p:spPr>
          <a:xfrm>
            <a:off x="571472" y="3643314"/>
            <a:ext cx="7858148" cy="92333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it-IT" sz="3000" dirty="0" smtClean="0">
                <a:latin typeface="Bookman Old Style" pitchFamily="18" charset="0"/>
              </a:rPr>
              <a:t>La rivoluzione delle </a:t>
            </a:r>
            <a:r>
              <a:rPr lang="it-IT" sz="3000" b="1" dirty="0" smtClean="0">
                <a:solidFill>
                  <a:srgbClr val="FF0000"/>
                </a:solidFill>
                <a:latin typeface="Bookman Old Style" pitchFamily="18" charset="0"/>
              </a:rPr>
              <a:t>città</a:t>
            </a:r>
            <a:r>
              <a:rPr lang="it-IT" sz="3000" dirty="0" smtClean="0">
                <a:latin typeface="Bookman Old Style" pitchFamily="18" charset="0"/>
              </a:rPr>
              <a:t> </a:t>
            </a:r>
            <a:r>
              <a:rPr lang="it-IT" sz="2400" dirty="0" smtClean="0">
                <a:latin typeface="Bookman Old Style" pitchFamily="18" charset="0"/>
              </a:rPr>
              <a:t>(i cittadini si uniscono alle rivendicazioni della borghesia)</a:t>
            </a:r>
          </a:p>
        </p:txBody>
      </p:sp>
      <p:sp>
        <p:nvSpPr>
          <p:cNvPr id="14" name="CasellaDiTesto 13"/>
          <p:cNvSpPr txBox="1"/>
          <p:nvPr/>
        </p:nvSpPr>
        <p:spPr>
          <a:xfrm>
            <a:off x="571472" y="5072074"/>
            <a:ext cx="7858148"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it-IT" sz="3000" dirty="0" smtClean="0">
                <a:latin typeface="Bookman Old Style" pitchFamily="18" charset="0"/>
              </a:rPr>
              <a:t>La rivoluzione dei </a:t>
            </a:r>
            <a:r>
              <a:rPr lang="it-IT" sz="3000" b="1" dirty="0" smtClean="0">
                <a:solidFill>
                  <a:srgbClr val="FF0000"/>
                </a:solidFill>
                <a:latin typeface="Bookman Old Style" pitchFamily="18" charset="0"/>
              </a:rPr>
              <a:t>contadini</a:t>
            </a:r>
            <a:r>
              <a:rPr lang="it-IT" sz="3000" dirty="0" smtClean="0">
                <a:latin typeface="Bookman Old Style" pitchFamily="18" charset="0"/>
              </a:rPr>
              <a:t> (più disordinata e senza guida).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Dichiarazione dei diritti dell’uomo e del cittadino</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10" name="CasellaDiTesto 9"/>
          <p:cNvSpPr txBox="1"/>
          <p:nvPr/>
        </p:nvSpPr>
        <p:spPr>
          <a:xfrm>
            <a:off x="357158" y="1928802"/>
            <a:ext cx="4714908" cy="397031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it-IT" sz="3000" dirty="0" smtClean="0">
                <a:latin typeface="Bookman Old Style" pitchFamily="18" charset="0"/>
              </a:rPr>
              <a:t> </a:t>
            </a:r>
            <a:r>
              <a:rPr lang="it-IT" sz="3200" dirty="0" smtClean="0"/>
              <a:t>L’Assemblea Nazionale Costituente scrive, </a:t>
            </a:r>
            <a:r>
              <a:rPr lang="it-IT" sz="2800" dirty="0" smtClean="0"/>
              <a:t>sul modello della </a:t>
            </a:r>
            <a:r>
              <a:rPr lang="it-IT" sz="2800" i="1" dirty="0" smtClean="0"/>
              <a:t>Dichiarazione di indipendenza</a:t>
            </a:r>
            <a:r>
              <a:rPr lang="it-IT" sz="2800" dirty="0" smtClean="0"/>
              <a:t> americana</a:t>
            </a:r>
            <a:r>
              <a:rPr lang="it-IT" sz="3200" dirty="0" smtClean="0"/>
              <a:t>, i 17 articoli della  </a:t>
            </a:r>
            <a:r>
              <a:rPr lang="it-IT" sz="3200" b="1" dirty="0" smtClean="0"/>
              <a:t>DICHIARAZIONE DEI DIRITTI DELL’UOMO E DEL CITTADINO</a:t>
            </a:r>
            <a:r>
              <a:rPr lang="it-IT" sz="3200" dirty="0" smtClean="0"/>
              <a:t>.</a:t>
            </a:r>
            <a:endParaRPr lang="it-IT" sz="3000" dirty="0">
              <a:solidFill>
                <a:schemeClr val="tx1"/>
              </a:solidFill>
              <a:latin typeface="Bookman Old Style" pitchFamily="18" charset="0"/>
            </a:endParaRPr>
          </a:p>
        </p:txBody>
      </p:sp>
      <p:pic>
        <p:nvPicPr>
          <p:cNvPr id="1026" name="Picture 2" descr="https://upload.wikimedia.org/wikipedia/commons/thumb/6/6c/Declaration_of_the_Rights_of_Man_and_of_the_Citizen_in_1789.jpg/290px-Declaration_of_the_Rights_of_Man_and_of_the_Citizen_in_1789.jpg"/>
          <p:cNvPicPr>
            <a:picLocks noChangeAspect="1" noChangeArrowheads="1"/>
          </p:cNvPicPr>
          <p:nvPr/>
        </p:nvPicPr>
        <p:blipFill>
          <a:blip r:embed="rId3" cstate="print"/>
          <a:srcRect/>
          <a:stretch>
            <a:fillRect/>
          </a:stretch>
        </p:blipFill>
        <p:spPr bwMode="auto">
          <a:xfrm>
            <a:off x="5643570" y="2071678"/>
            <a:ext cx="2762250" cy="3638551"/>
          </a:xfrm>
          <a:prstGeom prst="rect">
            <a:avLst/>
          </a:prstGeom>
          <a:noFill/>
        </p:spPr>
      </p:pic>
      <p:sp>
        <p:nvSpPr>
          <p:cNvPr id="7" name="CasellaDiTesto 6"/>
          <p:cNvSpPr txBox="1"/>
          <p:nvPr/>
        </p:nvSpPr>
        <p:spPr>
          <a:xfrm>
            <a:off x="3857620" y="5715016"/>
            <a:ext cx="1347798"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it-IT" dirty="0" smtClean="0">
                <a:latin typeface="Bookman Old Style" pitchFamily="18" charset="0"/>
              </a:rPr>
              <a:t>26 agosto</a:t>
            </a:r>
            <a:endParaRPr lang="it-IT" dirty="0">
              <a:solidFill>
                <a:schemeClr val="tx1"/>
              </a:solidFill>
              <a:latin typeface="Bookman Old Style"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Dichiarazione dei diritti dell’uomo e del cittadino</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10" name="CasellaDiTesto 9"/>
          <p:cNvSpPr txBox="1"/>
          <p:nvPr/>
        </p:nvSpPr>
        <p:spPr>
          <a:xfrm>
            <a:off x="357158" y="2285992"/>
            <a:ext cx="8429684" cy="332398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a:r>
              <a:rPr lang="it-IT" sz="3000" dirty="0" smtClean="0"/>
              <a:t>TUTELA DEI </a:t>
            </a:r>
            <a:r>
              <a:rPr lang="it-IT" sz="3000" b="1" dirty="0" smtClean="0">
                <a:solidFill>
                  <a:srgbClr val="FF0000"/>
                </a:solidFill>
              </a:rPr>
              <a:t>DIRITTI NATURALI </a:t>
            </a:r>
            <a:r>
              <a:rPr lang="it-IT" sz="3000" dirty="0" smtClean="0"/>
              <a:t>(la </a:t>
            </a:r>
            <a:r>
              <a:rPr lang="it-IT" sz="3000" u="sng" dirty="0" smtClean="0"/>
              <a:t>vita</a:t>
            </a:r>
            <a:r>
              <a:rPr lang="it-IT" sz="3000" dirty="0" smtClean="0"/>
              <a:t>, la </a:t>
            </a:r>
            <a:r>
              <a:rPr lang="it-IT" sz="3000" u="sng" dirty="0" smtClean="0"/>
              <a:t>libertà</a:t>
            </a:r>
            <a:r>
              <a:rPr lang="it-IT" sz="3000" dirty="0" smtClean="0"/>
              <a:t>, la </a:t>
            </a:r>
            <a:r>
              <a:rPr lang="it-IT" sz="3000" u="sng" dirty="0" smtClean="0"/>
              <a:t>proprietà</a:t>
            </a:r>
            <a:r>
              <a:rPr lang="it-IT" sz="3000" dirty="0" smtClean="0"/>
              <a:t>, la </a:t>
            </a:r>
            <a:r>
              <a:rPr lang="it-IT" sz="3000" u="sng" dirty="0" smtClean="0"/>
              <a:t>sicurezza</a:t>
            </a:r>
            <a:r>
              <a:rPr lang="it-IT" sz="3000" dirty="0" smtClean="0"/>
              <a:t> e il </a:t>
            </a:r>
            <a:r>
              <a:rPr lang="it-IT" sz="3000" u="sng" dirty="0" smtClean="0"/>
              <a:t>diritto di resistenza</a:t>
            </a:r>
            <a:r>
              <a:rPr lang="it-IT" sz="3000" dirty="0" smtClean="0"/>
              <a:t> all’oppressione e, ovviamente, </a:t>
            </a:r>
            <a:r>
              <a:rPr lang="it-IT" sz="3000" u="sng" dirty="0" smtClean="0"/>
              <a:t>l’uguaglianza</a:t>
            </a:r>
            <a:r>
              <a:rPr lang="it-IT" sz="3000" dirty="0" smtClean="0"/>
              <a:t> tra gli uomini).</a:t>
            </a:r>
          </a:p>
          <a:p>
            <a:pPr lvl="0"/>
            <a:endParaRPr lang="it-IT" sz="3000" dirty="0" smtClean="0"/>
          </a:p>
          <a:p>
            <a:pPr lvl="0"/>
            <a:r>
              <a:rPr lang="it-IT" sz="3000" b="1" dirty="0" smtClean="0">
                <a:solidFill>
                  <a:srgbClr val="FF0000"/>
                </a:solidFill>
              </a:rPr>
              <a:t>SOVRANITÀ POPOLARE</a:t>
            </a:r>
            <a:r>
              <a:rPr lang="it-IT" sz="3000" dirty="0" smtClean="0"/>
              <a:t>: partecipazione di tutti alla formulazione delle leggi e al controllo delle imposte.</a:t>
            </a:r>
          </a:p>
        </p:txBody>
      </p:sp>
      <p:pic>
        <p:nvPicPr>
          <p:cNvPr id="1026" name="Picture 2" descr="https://upload.wikimedia.org/wikipedia/commons/thumb/6/6c/Declaration_of_the_Rights_of_Man_and_of_the_Citizen_in_1789.jpg/290px-Declaration_of_the_Rights_of_Man_and_of_the_Citizen_in_1789.jpg"/>
          <p:cNvPicPr>
            <a:picLocks noChangeAspect="1" noChangeArrowheads="1"/>
          </p:cNvPicPr>
          <p:nvPr/>
        </p:nvPicPr>
        <p:blipFill>
          <a:blip r:embed="rId3" cstate="print"/>
          <a:srcRect/>
          <a:stretch>
            <a:fillRect/>
          </a:stretch>
        </p:blipFill>
        <p:spPr bwMode="auto">
          <a:xfrm>
            <a:off x="7643834" y="214290"/>
            <a:ext cx="1138893" cy="1500198"/>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Dichiarazione dei diritti dell’uomo e del cittadino</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10" name="CasellaDiTesto 9"/>
          <p:cNvSpPr txBox="1"/>
          <p:nvPr/>
        </p:nvSpPr>
        <p:spPr>
          <a:xfrm>
            <a:off x="357158" y="2285992"/>
            <a:ext cx="8429684" cy="409342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algn="just"/>
            <a:r>
              <a:rPr lang="it-IT" sz="2000" dirty="0" smtClean="0"/>
              <a:t>I Rappresentanti del Popolo Francese, costituiti in Assemblea Nazionale, considerando che l’ignoranza, l’oblio o il </a:t>
            </a:r>
            <a:r>
              <a:rPr lang="it-IT" sz="2000" b="1" dirty="0" smtClean="0"/>
              <a:t>disprezzo dei diritti dell’uomo </a:t>
            </a:r>
            <a:r>
              <a:rPr lang="it-IT" sz="2000" dirty="0" smtClean="0"/>
              <a:t>sono le uniche </a:t>
            </a:r>
            <a:r>
              <a:rPr lang="it-IT" sz="2000" b="1" dirty="0" smtClean="0"/>
              <a:t>cause delle sciagure </a:t>
            </a:r>
            <a:r>
              <a:rPr lang="it-IT" sz="2000" dirty="0" smtClean="0"/>
              <a:t>pubbliche e della corruzione dei governi, hanno stabilito di esporre, in una solenne dichiarazione, i </a:t>
            </a:r>
            <a:r>
              <a:rPr lang="it-IT" sz="2000" b="1" dirty="0" smtClean="0">
                <a:solidFill>
                  <a:srgbClr val="FF0000"/>
                </a:solidFill>
              </a:rPr>
              <a:t>diritti naturali, inalienabili e sacri dell’uomo</a:t>
            </a:r>
            <a:r>
              <a:rPr lang="it-IT" sz="2000" dirty="0" smtClean="0"/>
              <a:t>, affinché questa dichiarazione, costantemente presente a tutti i membri del corpo sociale, rammenti loro incessantemente i loro diritti e i loro doveri; affinché maggior rispetto ritraggano gli atti del Potere legislativo e quelli del Potere esecutivo dal poter essere in ogni istante paragonati con il fine di ogni istituzione politica; affinché i reclami dei cittadini, </a:t>
            </a:r>
            <a:r>
              <a:rPr lang="it-IT" sz="2000" b="1" dirty="0" smtClean="0"/>
              <a:t>fondati d’ora innanzi su dei </a:t>
            </a:r>
            <a:r>
              <a:rPr lang="it-IT" sz="2000" b="1" dirty="0" err="1" smtClean="0"/>
              <a:t>princìpi</a:t>
            </a:r>
            <a:r>
              <a:rPr lang="it-IT" sz="2000" b="1" dirty="0" smtClean="0"/>
              <a:t> semplici ed incontestabili</a:t>
            </a:r>
            <a:r>
              <a:rPr lang="it-IT" sz="2000" dirty="0" smtClean="0"/>
              <a:t>, abbiamo sempre per risultato il mantenimento della Costituzione e la felicità di tutti. In conseguenza, l’Assemblea Nazionale riconosce e dichiara, in presenza e sotto gli auspici dell’Essere Supremo, i seguenti diritti dell’uomo e del cittadino:</a:t>
            </a:r>
          </a:p>
        </p:txBody>
      </p:sp>
      <p:pic>
        <p:nvPicPr>
          <p:cNvPr id="1026" name="Picture 2" descr="https://upload.wikimedia.org/wikipedia/commons/thumb/6/6c/Declaration_of_the_Rights_of_Man_and_of_the_Citizen_in_1789.jpg/290px-Declaration_of_the_Rights_of_Man_and_of_the_Citizen_in_1789.jpg"/>
          <p:cNvPicPr>
            <a:picLocks noChangeAspect="1" noChangeArrowheads="1"/>
          </p:cNvPicPr>
          <p:nvPr/>
        </p:nvPicPr>
        <p:blipFill>
          <a:blip r:embed="rId3" cstate="print"/>
          <a:srcRect/>
          <a:stretch>
            <a:fillRect/>
          </a:stretch>
        </p:blipFill>
        <p:spPr bwMode="auto">
          <a:xfrm>
            <a:off x="7643834" y="214290"/>
            <a:ext cx="1138893" cy="1500198"/>
          </a:xfrm>
          <a:prstGeom prst="rect">
            <a:avLst/>
          </a:prstGeom>
          <a:noFill/>
        </p:spPr>
      </p:pic>
      <p:sp>
        <p:nvSpPr>
          <p:cNvPr id="6" name="CasellaDiTesto 5"/>
          <p:cNvSpPr txBox="1"/>
          <p:nvPr/>
        </p:nvSpPr>
        <p:spPr>
          <a:xfrm>
            <a:off x="285720" y="1928802"/>
            <a:ext cx="1562112"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algn="just"/>
            <a:r>
              <a:rPr lang="it-IT" sz="2000" dirty="0" smtClean="0"/>
              <a:t>PREAMBOLO</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Dichiarazione dei diritti dell’uomo e del cittadino</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10" name="CasellaDiTesto 9"/>
          <p:cNvSpPr txBox="1"/>
          <p:nvPr/>
        </p:nvSpPr>
        <p:spPr>
          <a:xfrm>
            <a:off x="357158" y="2285992"/>
            <a:ext cx="8429684" cy="409342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it-IT" sz="2000" b="1" dirty="0" smtClean="0">
                <a:solidFill>
                  <a:schemeClr val="tx2"/>
                </a:solidFill>
              </a:rPr>
              <a:t>Art. 1.</a:t>
            </a:r>
            <a:r>
              <a:rPr lang="it-IT" sz="2000" dirty="0" smtClean="0"/>
              <a:t> Gli uomini nascono e rimangono </a:t>
            </a:r>
            <a:r>
              <a:rPr lang="it-IT" sz="2000" u="sng" dirty="0" smtClean="0"/>
              <a:t>liberi</a:t>
            </a:r>
            <a:r>
              <a:rPr lang="it-IT" sz="2000" dirty="0" smtClean="0"/>
              <a:t> e </a:t>
            </a:r>
            <a:r>
              <a:rPr lang="it-IT" sz="2000" u="sng" dirty="0" smtClean="0"/>
              <a:t>uguali</a:t>
            </a:r>
            <a:r>
              <a:rPr lang="it-IT" sz="2000" dirty="0" smtClean="0"/>
              <a:t> nei diritti. Le distinzioni sociali non possono essere fondate che sull’utilità comune.</a:t>
            </a:r>
          </a:p>
          <a:p>
            <a:r>
              <a:rPr lang="it-IT" sz="2000" b="1" dirty="0" smtClean="0">
                <a:solidFill>
                  <a:schemeClr val="tx2"/>
                </a:solidFill>
              </a:rPr>
              <a:t>Art. 2. </a:t>
            </a:r>
            <a:r>
              <a:rPr lang="it-IT" sz="2000" dirty="0" smtClean="0"/>
              <a:t>Il </a:t>
            </a:r>
            <a:r>
              <a:rPr lang="it-IT" sz="2000" u="sng" dirty="0" smtClean="0"/>
              <a:t>fine di ogni associazione politica</a:t>
            </a:r>
            <a:r>
              <a:rPr lang="it-IT" sz="2000" dirty="0" smtClean="0"/>
              <a:t> è la </a:t>
            </a:r>
            <a:r>
              <a:rPr lang="it-IT" sz="2000" u="sng" dirty="0" smtClean="0"/>
              <a:t>conservazione dei diritti naturali</a:t>
            </a:r>
            <a:r>
              <a:rPr lang="it-IT" sz="2000" dirty="0" smtClean="0"/>
              <a:t> ed imprescrittibili dell’uomo. Questi diritti sono </a:t>
            </a:r>
            <a:r>
              <a:rPr lang="it-IT" sz="2000" u="sng" dirty="0" smtClean="0"/>
              <a:t>la libertà, la proprietà, la sicurezza e la resistenza all’oppressione</a:t>
            </a:r>
            <a:r>
              <a:rPr lang="it-IT" sz="2000" dirty="0" smtClean="0"/>
              <a:t>.</a:t>
            </a:r>
          </a:p>
          <a:p>
            <a:r>
              <a:rPr lang="it-IT" sz="2000" b="1" dirty="0" smtClean="0">
                <a:solidFill>
                  <a:schemeClr val="tx2"/>
                </a:solidFill>
              </a:rPr>
              <a:t>Art. 3. </a:t>
            </a:r>
            <a:r>
              <a:rPr lang="it-IT" sz="2000" dirty="0" smtClean="0"/>
              <a:t>Il principio di ogni </a:t>
            </a:r>
            <a:r>
              <a:rPr lang="it-IT" sz="2000" u="sng" dirty="0" smtClean="0"/>
              <a:t>sovranità</a:t>
            </a:r>
            <a:r>
              <a:rPr lang="it-IT" sz="2000" dirty="0" smtClean="0"/>
              <a:t> risiede essenzialmente nella </a:t>
            </a:r>
            <a:r>
              <a:rPr lang="it-IT" sz="2000" u="sng" dirty="0" smtClean="0"/>
              <a:t>Nazione</a:t>
            </a:r>
            <a:r>
              <a:rPr lang="it-IT" sz="2000" dirty="0" smtClean="0"/>
              <a:t>. […].</a:t>
            </a:r>
          </a:p>
          <a:p>
            <a:r>
              <a:rPr lang="it-IT" sz="2000" b="1" dirty="0" smtClean="0">
                <a:solidFill>
                  <a:schemeClr val="tx2"/>
                </a:solidFill>
              </a:rPr>
              <a:t>Art. 4. </a:t>
            </a:r>
            <a:r>
              <a:rPr lang="it-IT" sz="2000" dirty="0" smtClean="0"/>
              <a:t>La libertà consiste nel poter fare </a:t>
            </a:r>
            <a:r>
              <a:rPr lang="it-IT" sz="2000" u="sng" dirty="0" smtClean="0"/>
              <a:t>tutto ciò che non nuoce ad altri</a:t>
            </a:r>
            <a:r>
              <a:rPr lang="it-IT" sz="2000" dirty="0" smtClean="0"/>
              <a:t> […]</a:t>
            </a:r>
          </a:p>
          <a:p>
            <a:r>
              <a:rPr lang="it-IT" sz="2000" b="1" dirty="0" smtClean="0">
                <a:solidFill>
                  <a:schemeClr val="tx2"/>
                </a:solidFill>
              </a:rPr>
              <a:t>Art. 6. </a:t>
            </a:r>
            <a:r>
              <a:rPr lang="it-IT" sz="2000" dirty="0" smtClean="0"/>
              <a:t>La </a:t>
            </a:r>
            <a:r>
              <a:rPr lang="it-IT" sz="2000" u="sng" dirty="0" smtClean="0"/>
              <a:t>Legge è l’espressione della volontà generale</a:t>
            </a:r>
            <a:r>
              <a:rPr lang="it-IT" sz="2000" dirty="0" smtClean="0"/>
              <a:t>. […] Tutti i cittadini essendo uguali ai suoi occhi sono </a:t>
            </a:r>
            <a:r>
              <a:rPr lang="it-IT" sz="2000" u="sng" dirty="0" smtClean="0"/>
              <a:t>ugualmente ammissibili a tutte le dignità, posti e impieghi pubblici secondo la loro capacità</a:t>
            </a:r>
            <a:r>
              <a:rPr lang="it-IT" sz="2000" dirty="0" smtClean="0"/>
              <a:t> […]</a:t>
            </a:r>
          </a:p>
          <a:p>
            <a:r>
              <a:rPr lang="it-IT" sz="2000" b="1" dirty="0" smtClean="0">
                <a:solidFill>
                  <a:schemeClr val="tx2"/>
                </a:solidFill>
              </a:rPr>
              <a:t>Art. 7. </a:t>
            </a:r>
            <a:r>
              <a:rPr lang="it-IT" sz="2000" dirty="0" smtClean="0"/>
              <a:t>Nessun uomo può esser </a:t>
            </a:r>
            <a:r>
              <a:rPr lang="it-IT" sz="2000" u="sng" dirty="0" smtClean="0"/>
              <a:t>accusato, arrestato o detenuto</a:t>
            </a:r>
            <a:r>
              <a:rPr lang="it-IT" sz="2000" dirty="0" smtClean="0"/>
              <a:t> se non nei casi determinati dalla </a:t>
            </a:r>
            <a:r>
              <a:rPr lang="it-IT" sz="2000" u="sng" dirty="0" smtClean="0"/>
              <a:t>Legge</a:t>
            </a:r>
            <a:r>
              <a:rPr lang="it-IT" sz="2000" dirty="0" smtClean="0"/>
              <a:t> […]</a:t>
            </a:r>
          </a:p>
          <a:p>
            <a:r>
              <a:rPr lang="it-IT" sz="2000" b="1" dirty="0" smtClean="0">
                <a:solidFill>
                  <a:schemeClr val="tx2"/>
                </a:solidFill>
              </a:rPr>
              <a:t>Art. 10. </a:t>
            </a:r>
            <a:r>
              <a:rPr lang="it-IT" sz="2000" dirty="0" smtClean="0"/>
              <a:t>Nessuno deve essere molestato per le sue opinioni anche </a:t>
            </a:r>
            <a:r>
              <a:rPr lang="it-IT" sz="2000" u="sng" dirty="0" smtClean="0"/>
              <a:t>religiose</a:t>
            </a:r>
            <a:endParaRPr lang="it-IT" sz="2000" dirty="0" smtClean="0"/>
          </a:p>
        </p:txBody>
      </p:sp>
      <p:pic>
        <p:nvPicPr>
          <p:cNvPr id="1026" name="Picture 2" descr="https://upload.wikimedia.org/wikipedia/commons/thumb/6/6c/Declaration_of_the_Rights_of_Man_and_of_the_Citizen_in_1789.jpg/290px-Declaration_of_the_Rights_of_Man_and_of_the_Citizen_in_1789.jpg"/>
          <p:cNvPicPr>
            <a:picLocks noChangeAspect="1" noChangeArrowheads="1"/>
          </p:cNvPicPr>
          <p:nvPr/>
        </p:nvPicPr>
        <p:blipFill>
          <a:blip r:embed="rId3" cstate="print"/>
          <a:srcRect/>
          <a:stretch>
            <a:fillRect/>
          </a:stretch>
        </p:blipFill>
        <p:spPr bwMode="auto">
          <a:xfrm>
            <a:off x="7643834" y="214290"/>
            <a:ext cx="1138893" cy="1500198"/>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sualizza immagine di origine"/>
          <p:cNvPicPr>
            <a:picLocks noChangeAspect="1" noChangeArrowheads="1" noCrop="1"/>
          </p:cNvPicPr>
          <p:nvPr/>
        </p:nvPicPr>
        <p:blipFill>
          <a:blip r:embed="rId2" cstate="print"/>
          <a:srcRect/>
          <a:stretch>
            <a:fillRect/>
          </a:stretch>
        </p:blipFill>
        <p:spPr bwMode="auto">
          <a:xfrm>
            <a:off x="7358066" y="285728"/>
            <a:ext cx="1500198" cy="2500330"/>
          </a:xfrm>
          <a:prstGeom prst="rect">
            <a:avLst/>
          </a:prstGeom>
          <a:noFill/>
        </p:spPr>
      </p:pic>
      <p:sp>
        <p:nvSpPr>
          <p:cNvPr id="3" name="CasellaDiTesto 2"/>
          <p:cNvSpPr txBox="1"/>
          <p:nvPr/>
        </p:nvSpPr>
        <p:spPr>
          <a:xfrm>
            <a:off x="714348" y="2285992"/>
            <a:ext cx="6429420" cy="2862322"/>
          </a:xfrm>
          <a:prstGeom prst="rect">
            <a:avLst/>
          </a:prstGeom>
          <a:noFill/>
        </p:spPr>
        <p:txBody>
          <a:bodyPr wrap="square" rtlCol="0">
            <a:spAutoFit/>
          </a:bodyPr>
          <a:lstStyle/>
          <a:p>
            <a:endParaRPr lang="it-IT" sz="3600" dirty="0" smtClean="0"/>
          </a:p>
          <a:p>
            <a:r>
              <a:rPr lang="it-IT" sz="3600" dirty="0" smtClean="0">
                <a:solidFill>
                  <a:srgbClr val="FF0000"/>
                </a:solidFill>
              </a:rPr>
              <a:t>A </a:t>
            </a:r>
            <a:r>
              <a:rPr lang="it-IT" sz="3600" dirty="0" smtClean="0"/>
              <a:t>– NOBILI</a:t>
            </a:r>
          </a:p>
          <a:p>
            <a:r>
              <a:rPr lang="it-IT" sz="3600" dirty="0" smtClean="0">
                <a:solidFill>
                  <a:srgbClr val="FF0000"/>
                </a:solidFill>
              </a:rPr>
              <a:t>B</a:t>
            </a:r>
            <a:r>
              <a:rPr lang="it-IT" sz="3600" dirty="0" smtClean="0"/>
              <a:t> – </a:t>
            </a:r>
            <a:r>
              <a:rPr lang="it-IT" sz="3600" dirty="0" smtClean="0"/>
              <a:t>NOBILI, CLERO E BORGHESI</a:t>
            </a:r>
            <a:endParaRPr lang="it-IT" sz="3600" dirty="0" smtClean="0"/>
          </a:p>
          <a:p>
            <a:r>
              <a:rPr lang="it-IT" sz="3600" dirty="0" smtClean="0">
                <a:solidFill>
                  <a:srgbClr val="FF0000"/>
                </a:solidFill>
              </a:rPr>
              <a:t>C</a:t>
            </a:r>
            <a:r>
              <a:rPr lang="it-IT" sz="3600" dirty="0" smtClean="0"/>
              <a:t> – TERZO STATO</a:t>
            </a:r>
          </a:p>
          <a:p>
            <a:r>
              <a:rPr lang="it-IT" sz="3600" dirty="0" smtClean="0">
                <a:solidFill>
                  <a:srgbClr val="FF0000"/>
                </a:solidFill>
              </a:rPr>
              <a:t>D</a:t>
            </a:r>
            <a:r>
              <a:rPr lang="it-IT" sz="3600" dirty="0" smtClean="0"/>
              <a:t> – NOBILI E CLERO</a:t>
            </a:r>
            <a:endParaRPr lang="it-IT" sz="3600" dirty="0"/>
          </a:p>
        </p:txBody>
      </p:sp>
      <p:pic>
        <p:nvPicPr>
          <p:cNvPr id="58370" name="Picture 2" descr="Visualizza immagine di origine"/>
          <p:cNvPicPr>
            <a:picLocks noChangeAspect="1" noChangeArrowheads="1" noCrop="1"/>
          </p:cNvPicPr>
          <p:nvPr/>
        </p:nvPicPr>
        <p:blipFill>
          <a:blip r:embed="rId3" cstate="print"/>
          <a:srcRect/>
          <a:stretch>
            <a:fillRect/>
          </a:stretch>
        </p:blipFill>
        <p:spPr bwMode="auto">
          <a:xfrm>
            <a:off x="7858148" y="428604"/>
            <a:ext cx="500066" cy="667588"/>
          </a:xfrm>
          <a:prstGeom prst="rect">
            <a:avLst/>
          </a:prstGeom>
          <a:noFill/>
        </p:spPr>
      </p:pic>
      <p:sp>
        <p:nvSpPr>
          <p:cNvPr id="5" name="Rettangolo 4"/>
          <p:cNvSpPr/>
          <p:nvPr/>
        </p:nvSpPr>
        <p:spPr>
          <a:xfrm>
            <a:off x="357158" y="500042"/>
            <a:ext cx="6357982"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it-IT" sz="3600" dirty="0" smtClean="0"/>
              <a:t>SECONDO TE, CHI </a:t>
            </a:r>
            <a:r>
              <a:rPr lang="it-IT" sz="3600" dirty="0" smtClean="0"/>
              <a:t>HA IL POTERE POLITICO?</a:t>
            </a:r>
            <a:endParaRPr lang="it-IT" sz="3600"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Dichiarazione dei diritti dell’uomo e del cittadino</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10" name="CasellaDiTesto 9"/>
          <p:cNvSpPr txBox="1"/>
          <p:nvPr/>
        </p:nvSpPr>
        <p:spPr>
          <a:xfrm>
            <a:off x="357158" y="2285992"/>
            <a:ext cx="8429684" cy="409342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it-IT" sz="2000" b="1" dirty="0" smtClean="0">
                <a:solidFill>
                  <a:schemeClr val="tx2"/>
                </a:solidFill>
              </a:rPr>
              <a:t>Art. 11. </a:t>
            </a:r>
            <a:r>
              <a:rPr lang="it-IT" sz="2000" dirty="0" smtClean="0"/>
              <a:t>La </a:t>
            </a:r>
            <a:r>
              <a:rPr lang="it-IT" sz="2000" u="sng" dirty="0" smtClean="0"/>
              <a:t>libera comunicazione dei pensieri e delle opinioni</a:t>
            </a:r>
            <a:r>
              <a:rPr lang="it-IT" sz="2000" dirty="0" smtClean="0"/>
              <a:t> è uno dei diritti più preziosi dell’uomo […]</a:t>
            </a:r>
          </a:p>
          <a:p>
            <a:pPr algn="just"/>
            <a:r>
              <a:rPr lang="it-IT" sz="2000" b="1" dirty="0" smtClean="0">
                <a:solidFill>
                  <a:schemeClr val="tx2"/>
                </a:solidFill>
              </a:rPr>
              <a:t>Art. 12. </a:t>
            </a:r>
            <a:r>
              <a:rPr lang="it-IT" sz="2000" dirty="0" smtClean="0"/>
              <a:t>La </a:t>
            </a:r>
            <a:r>
              <a:rPr lang="it-IT" sz="2000" u="sng" dirty="0" smtClean="0"/>
              <a:t>garanzia</a:t>
            </a:r>
            <a:r>
              <a:rPr lang="it-IT" sz="2000" dirty="0" smtClean="0"/>
              <a:t> dei diritti dell’uomo e del cittadino ha bisogno di una </a:t>
            </a:r>
            <a:r>
              <a:rPr lang="it-IT" sz="2000" u="sng" dirty="0" smtClean="0"/>
              <a:t>forza pubblica</a:t>
            </a:r>
            <a:r>
              <a:rPr lang="it-IT" sz="2000" dirty="0" smtClean="0"/>
              <a:t>; questa forza è dunque istituita </a:t>
            </a:r>
            <a:r>
              <a:rPr lang="it-IT" sz="2000" u="sng" dirty="0" smtClean="0"/>
              <a:t>per il vantaggio di tutti</a:t>
            </a:r>
            <a:r>
              <a:rPr lang="it-IT" sz="2000" dirty="0" smtClean="0"/>
              <a:t> e non per l’utilità particolare di coloro ai quali essa è affidata.</a:t>
            </a:r>
          </a:p>
          <a:p>
            <a:pPr algn="just"/>
            <a:r>
              <a:rPr lang="it-IT" sz="2000" b="1" dirty="0" smtClean="0">
                <a:solidFill>
                  <a:schemeClr val="tx2"/>
                </a:solidFill>
              </a:rPr>
              <a:t>Art. 13. </a:t>
            </a:r>
            <a:r>
              <a:rPr lang="it-IT" sz="2000" dirty="0" smtClean="0"/>
              <a:t>Per il mantenimento della forza pubblica, e per le spese d’amministrazione, è </a:t>
            </a:r>
            <a:r>
              <a:rPr lang="it-IT" sz="2000" u="sng" dirty="0" smtClean="0"/>
              <a:t>indispensabile un contributo comune</a:t>
            </a:r>
            <a:r>
              <a:rPr lang="it-IT" sz="2000" dirty="0" smtClean="0"/>
              <a:t>: esso deve essere ugualmente </a:t>
            </a:r>
            <a:r>
              <a:rPr lang="it-IT" sz="2000" u="sng" dirty="0" smtClean="0"/>
              <a:t>ripartito fra tutti i cittadini, in ragione delle loro sostanze</a:t>
            </a:r>
            <a:r>
              <a:rPr lang="it-IT" sz="2000" dirty="0" smtClean="0"/>
              <a:t>. […]</a:t>
            </a:r>
          </a:p>
          <a:p>
            <a:pPr algn="just"/>
            <a:r>
              <a:rPr lang="it-IT" sz="2000" b="1" dirty="0" smtClean="0">
                <a:solidFill>
                  <a:schemeClr val="tx2"/>
                </a:solidFill>
              </a:rPr>
              <a:t>Art. 16. </a:t>
            </a:r>
            <a:r>
              <a:rPr lang="it-IT" sz="2000" dirty="0" smtClean="0"/>
              <a:t>Ogni società in cui la garanzia dei diritti non è assicurata, né la </a:t>
            </a:r>
            <a:r>
              <a:rPr lang="it-IT" sz="2000" u="sng" dirty="0" smtClean="0"/>
              <a:t>separazione dei poteri </a:t>
            </a:r>
            <a:r>
              <a:rPr lang="it-IT" sz="2000" dirty="0" smtClean="0"/>
              <a:t>determinata, non ha costituzione.</a:t>
            </a:r>
          </a:p>
          <a:p>
            <a:pPr algn="just"/>
            <a:r>
              <a:rPr lang="it-IT" sz="2000" b="1" dirty="0" smtClean="0">
                <a:solidFill>
                  <a:schemeClr val="tx2"/>
                </a:solidFill>
              </a:rPr>
              <a:t>Art. 17. </a:t>
            </a:r>
            <a:r>
              <a:rPr lang="it-IT" sz="2000" dirty="0" smtClean="0"/>
              <a:t>La </a:t>
            </a:r>
            <a:r>
              <a:rPr lang="it-IT" sz="2000" u="sng" dirty="0" smtClean="0"/>
              <a:t>proprietà</a:t>
            </a:r>
            <a:r>
              <a:rPr lang="it-IT" sz="2000" dirty="0" smtClean="0"/>
              <a:t> essendo un diritto inviolabile e sacro, nessuno può esserne privato, salvo quando la necessità pubblica, legalmente constatata, lo esiga in maniera evidente, e previa una giusta indennità.</a:t>
            </a:r>
          </a:p>
        </p:txBody>
      </p:sp>
      <p:pic>
        <p:nvPicPr>
          <p:cNvPr id="1026" name="Picture 2" descr="https://upload.wikimedia.org/wikipedia/commons/thumb/6/6c/Declaration_of_the_Rights_of_Man_and_of_the_Citizen_in_1789.jpg/290px-Declaration_of_the_Rights_of_Man_and_of_the_Citizen_in_1789.jpg"/>
          <p:cNvPicPr>
            <a:picLocks noChangeAspect="1" noChangeArrowheads="1"/>
          </p:cNvPicPr>
          <p:nvPr/>
        </p:nvPicPr>
        <p:blipFill>
          <a:blip r:embed="rId3" cstate="print"/>
          <a:srcRect/>
          <a:stretch>
            <a:fillRect/>
          </a:stretch>
        </p:blipFill>
        <p:spPr bwMode="auto">
          <a:xfrm>
            <a:off x="7643834" y="214290"/>
            <a:ext cx="1138893" cy="1500198"/>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85720" y="2500306"/>
            <a:ext cx="7000924" cy="1754326"/>
          </a:xfrm>
          <a:prstGeom prst="rect">
            <a:avLst/>
          </a:prstGeom>
          <a:noFill/>
        </p:spPr>
        <p:txBody>
          <a:bodyPr wrap="square" rtlCol="0">
            <a:spAutoFit/>
          </a:bodyPr>
          <a:lstStyle/>
          <a:p>
            <a:endParaRPr lang="it-IT" sz="3600" dirty="0" smtClean="0"/>
          </a:p>
          <a:p>
            <a:r>
              <a:rPr lang="it-IT" sz="3600" dirty="0" smtClean="0">
                <a:solidFill>
                  <a:srgbClr val="FF0000"/>
                </a:solidFill>
              </a:rPr>
              <a:t>A</a:t>
            </a:r>
            <a:r>
              <a:rPr lang="it-IT" sz="3600" dirty="0" smtClean="0"/>
              <a:t> – </a:t>
            </a:r>
            <a:r>
              <a:rPr lang="it-IT" sz="3600" dirty="0" smtClean="0"/>
              <a:t>FIRMO LA DICHIARAZIONE</a:t>
            </a:r>
            <a:endParaRPr lang="it-IT" sz="3600" dirty="0" smtClean="0"/>
          </a:p>
          <a:p>
            <a:r>
              <a:rPr lang="it-IT" sz="3600" dirty="0" smtClean="0">
                <a:solidFill>
                  <a:srgbClr val="FF0000"/>
                </a:solidFill>
              </a:rPr>
              <a:t>B</a:t>
            </a:r>
            <a:r>
              <a:rPr lang="it-IT" sz="3600" dirty="0" smtClean="0"/>
              <a:t> – </a:t>
            </a:r>
            <a:r>
              <a:rPr lang="it-IT" sz="3600" dirty="0" smtClean="0"/>
              <a:t>NON FIRMO LA DICHIARAZIONE</a:t>
            </a:r>
            <a:endParaRPr lang="it-IT" sz="3600" dirty="0" smtClean="0"/>
          </a:p>
        </p:txBody>
      </p:sp>
      <p:pic>
        <p:nvPicPr>
          <p:cNvPr id="4" name="Picture 2" descr="Visualizza immagine di origine"/>
          <p:cNvPicPr>
            <a:picLocks noChangeAspect="1" noChangeArrowheads="1" noCrop="1"/>
          </p:cNvPicPr>
          <p:nvPr/>
        </p:nvPicPr>
        <p:blipFill>
          <a:blip r:embed="rId2" cstate="print"/>
          <a:srcRect/>
          <a:stretch>
            <a:fillRect/>
          </a:stretch>
        </p:blipFill>
        <p:spPr bwMode="auto">
          <a:xfrm>
            <a:off x="7358066" y="285728"/>
            <a:ext cx="1500198" cy="2500330"/>
          </a:xfrm>
          <a:prstGeom prst="rect">
            <a:avLst/>
          </a:prstGeom>
          <a:noFill/>
        </p:spPr>
      </p:pic>
      <p:pic>
        <p:nvPicPr>
          <p:cNvPr id="5" name="Picture 2" descr="Visualizza immagine di origine"/>
          <p:cNvPicPr>
            <a:picLocks noChangeAspect="1" noChangeArrowheads="1" noCrop="1"/>
          </p:cNvPicPr>
          <p:nvPr/>
        </p:nvPicPr>
        <p:blipFill>
          <a:blip r:embed="rId3" cstate="print"/>
          <a:srcRect/>
          <a:stretch>
            <a:fillRect/>
          </a:stretch>
        </p:blipFill>
        <p:spPr bwMode="auto">
          <a:xfrm>
            <a:off x="7858148" y="428604"/>
            <a:ext cx="500066" cy="667588"/>
          </a:xfrm>
          <a:prstGeom prst="rect">
            <a:avLst/>
          </a:prstGeom>
          <a:noFill/>
        </p:spPr>
      </p:pic>
      <p:sp>
        <p:nvSpPr>
          <p:cNvPr id="6" name="Rettangolo 5"/>
          <p:cNvSpPr/>
          <p:nvPr/>
        </p:nvSpPr>
        <p:spPr>
          <a:xfrm>
            <a:off x="357158" y="285728"/>
            <a:ext cx="6572296" cy="70788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it-IT" sz="4000" dirty="0" smtClean="0"/>
              <a:t>SEI IL RE. COME REAGISCI?</a:t>
            </a:r>
            <a:endParaRPr lang="it-IT" sz="4000"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10" name="CasellaDiTesto 9"/>
          <p:cNvSpPr txBox="1"/>
          <p:nvPr/>
        </p:nvSpPr>
        <p:spPr>
          <a:xfrm>
            <a:off x="2071670" y="4857760"/>
            <a:ext cx="5214974" cy="138499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it-IT" sz="2800" dirty="0" smtClean="0"/>
              <a:t>Mancanza di generi di </a:t>
            </a:r>
            <a:r>
              <a:rPr lang="it-IT" sz="2800" dirty="0" smtClean="0"/>
              <a:t>sussistenza: il popolo ha fame, mentre a Versailles si banchetta</a:t>
            </a:r>
            <a:endParaRPr lang="it-IT" sz="2800" dirty="0" smtClean="0"/>
          </a:p>
        </p:txBody>
      </p:sp>
      <p:sp>
        <p:nvSpPr>
          <p:cNvPr id="6" name="CasellaDiTesto 5"/>
          <p:cNvSpPr txBox="1"/>
          <p:nvPr/>
        </p:nvSpPr>
        <p:spPr>
          <a:xfrm>
            <a:off x="285720" y="1928802"/>
            <a:ext cx="8429684" cy="193899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it-IT" sz="3600" b="1" dirty="0" smtClean="0"/>
              <a:t>IL RE NON ACCETTA LA </a:t>
            </a:r>
            <a:r>
              <a:rPr lang="it-IT" sz="3600" b="1" i="1" dirty="0" smtClean="0"/>
              <a:t>DICHIARAZIONE</a:t>
            </a:r>
            <a:r>
              <a:rPr lang="it-IT" sz="3600" b="1" dirty="0" smtClean="0"/>
              <a:t> </a:t>
            </a:r>
          </a:p>
          <a:p>
            <a:r>
              <a:rPr lang="it-IT" sz="2800" dirty="0" smtClean="0"/>
              <a:t>(</a:t>
            </a:r>
            <a:r>
              <a:rPr lang="it-IT" sz="2800" dirty="0" smtClean="0"/>
              <a:t>sovranità della volontà popolare, in cui i francesi non erano più sudditi di una Corona, ma cittadini di uno Stato costituzionale)</a:t>
            </a:r>
          </a:p>
        </p:txBody>
      </p:sp>
      <p:sp>
        <p:nvSpPr>
          <p:cNvPr id="8" name="CasellaDiTesto 7"/>
          <p:cNvSpPr txBox="1"/>
          <p:nvPr/>
        </p:nvSpPr>
        <p:spPr>
          <a:xfrm>
            <a:off x="4286248" y="4071942"/>
            <a:ext cx="857256" cy="523220"/>
          </a:xfrm>
          <a:prstGeom prst="rect">
            <a:avLst/>
          </a:prstGeom>
          <a:ln>
            <a:prstDash val="dash"/>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it-IT" sz="2800" dirty="0" smtClean="0"/>
              <a: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85720" y="2500306"/>
            <a:ext cx="7000924" cy="3970318"/>
          </a:xfrm>
          <a:prstGeom prst="rect">
            <a:avLst/>
          </a:prstGeom>
          <a:noFill/>
        </p:spPr>
        <p:txBody>
          <a:bodyPr wrap="square" rtlCol="0">
            <a:spAutoFit/>
          </a:bodyPr>
          <a:lstStyle/>
          <a:p>
            <a:endParaRPr lang="it-IT" sz="3600" dirty="0" smtClean="0"/>
          </a:p>
          <a:p>
            <a:r>
              <a:rPr lang="it-IT" sz="3600" dirty="0" smtClean="0">
                <a:solidFill>
                  <a:srgbClr val="FF0000"/>
                </a:solidFill>
              </a:rPr>
              <a:t>A</a:t>
            </a:r>
            <a:r>
              <a:rPr lang="it-IT" sz="3600" dirty="0" smtClean="0"/>
              <a:t> – </a:t>
            </a:r>
            <a:r>
              <a:rPr lang="it-IT" sz="3600" dirty="0" smtClean="0"/>
              <a:t>SI VA A VERSAILLES E SI FA “PRESSIONE” SUL RE</a:t>
            </a:r>
            <a:endParaRPr lang="it-IT" sz="3600" dirty="0" smtClean="0"/>
          </a:p>
          <a:p>
            <a:r>
              <a:rPr lang="it-IT" sz="3600" dirty="0" smtClean="0">
                <a:solidFill>
                  <a:srgbClr val="FF0000"/>
                </a:solidFill>
              </a:rPr>
              <a:t>B</a:t>
            </a:r>
            <a:r>
              <a:rPr lang="it-IT" sz="3600" dirty="0" smtClean="0"/>
              <a:t> – </a:t>
            </a:r>
            <a:r>
              <a:rPr lang="it-IT" sz="3600" dirty="0" smtClean="0"/>
              <a:t>ABOLIAMO DEFINITIVAMENTE LA MONARCHIA!</a:t>
            </a:r>
          </a:p>
          <a:p>
            <a:r>
              <a:rPr lang="it-IT" sz="3600" dirty="0" smtClean="0">
                <a:solidFill>
                  <a:srgbClr val="FF0000"/>
                </a:solidFill>
              </a:rPr>
              <a:t>C</a:t>
            </a:r>
            <a:r>
              <a:rPr lang="it-IT" sz="3600" dirty="0" smtClean="0"/>
              <a:t> – IL RE E’ IL RE: DECIDE LUI, ALLA FINE</a:t>
            </a:r>
            <a:endParaRPr lang="it-IT" sz="3600" dirty="0" smtClean="0"/>
          </a:p>
        </p:txBody>
      </p:sp>
      <p:pic>
        <p:nvPicPr>
          <p:cNvPr id="4" name="Picture 2" descr="Visualizza immagine di origine"/>
          <p:cNvPicPr>
            <a:picLocks noChangeAspect="1" noChangeArrowheads="1" noCrop="1"/>
          </p:cNvPicPr>
          <p:nvPr/>
        </p:nvPicPr>
        <p:blipFill>
          <a:blip r:embed="rId2" cstate="print"/>
          <a:srcRect/>
          <a:stretch>
            <a:fillRect/>
          </a:stretch>
        </p:blipFill>
        <p:spPr bwMode="auto">
          <a:xfrm>
            <a:off x="7358066" y="285728"/>
            <a:ext cx="1500198" cy="2500330"/>
          </a:xfrm>
          <a:prstGeom prst="rect">
            <a:avLst/>
          </a:prstGeom>
          <a:noFill/>
        </p:spPr>
      </p:pic>
      <p:pic>
        <p:nvPicPr>
          <p:cNvPr id="5" name="Picture 2" descr="Visualizza immagine di origine"/>
          <p:cNvPicPr>
            <a:picLocks noChangeAspect="1" noChangeArrowheads="1" noCrop="1"/>
          </p:cNvPicPr>
          <p:nvPr/>
        </p:nvPicPr>
        <p:blipFill>
          <a:blip r:embed="rId3" cstate="print"/>
          <a:srcRect/>
          <a:stretch>
            <a:fillRect/>
          </a:stretch>
        </p:blipFill>
        <p:spPr bwMode="auto">
          <a:xfrm>
            <a:off x="7858148" y="428604"/>
            <a:ext cx="500066" cy="667588"/>
          </a:xfrm>
          <a:prstGeom prst="rect">
            <a:avLst/>
          </a:prstGeom>
          <a:noFill/>
        </p:spPr>
      </p:pic>
      <p:sp>
        <p:nvSpPr>
          <p:cNvPr id="6" name="Rettangolo 5"/>
          <p:cNvSpPr/>
          <p:nvPr/>
        </p:nvSpPr>
        <p:spPr>
          <a:xfrm>
            <a:off x="357158" y="285728"/>
            <a:ext cx="6572296" cy="132343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it-IT" sz="4000" dirty="0" smtClean="0"/>
              <a:t>SEI IL POPOLO. COME REAGISCI?</a:t>
            </a:r>
            <a:endParaRPr lang="it-IT" sz="4000"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5 marcia donne.mp4">
            <a:hlinkClick r:id="" action="ppaction://media"/>
          </p:cNvPr>
          <p:cNvPicPr>
            <a:picLocks noRot="1" noChangeAspect="1"/>
          </p:cNvPicPr>
          <p:nvPr>
            <a:videoFile r:link="rId1"/>
          </p:nvPr>
        </p:nvPicPr>
        <p:blipFill>
          <a:blip r:embed="rId3" cstate="print"/>
          <a:stretch>
            <a:fillRect/>
          </a:stretch>
        </p:blipFill>
        <p:spPr>
          <a:xfrm>
            <a:off x="285720" y="571480"/>
            <a:ext cx="8636060" cy="485778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Marcia su Versailles</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7" name="CasellaDiTesto 6"/>
          <p:cNvSpPr txBox="1"/>
          <p:nvPr/>
        </p:nvSpPr>
        <p:spPr>
          <a:xfrm>
            <a:off x="285720" y="2857496"/>
            <a:ext cx="8429684" cy="304698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it-IT" sz="3200" b="1" cap="small" dirty="0" smtClean="0"/>
              <a:t>il </a:t>
            </a:r>
            <a:r>
              <a:rPr lang="it-IT" sz="3200" b="1" cap="small" dirty="0" smtClean="0">
                <a:solidFill>
                  <a:srgbClr val="FF0000"/>
                </a:solidFill>
              </a:rPr>
              <a:t>popolo</a:t>
            </a:r>
            <a:r>
              <a:rPr lang="it-IT" sz="3200" b="1" cap="small" dirty="0" smtClean="0"/>
              <a:t> (circa 7000 persone, in maggioranza donne) invade il palazzo del re a </a:t>
            </a:r>
            <a:r>
              <a:rPr lang="it-IT" sz="3200" b="1" cap="small" dirty="0" smtClean="0">
                <a:solidFill>
                  <a:srgbClr val="FF0000"/>
                </a:solidFill>
              </a:rPr>
              <a:t>Versailles</a:t>
            </a:r>
            <a:r>
              <a:rPr lang="it-IT" sz="3200" dirty="0" smtClean="0"/>
              <a:t> e obbliga la famiglia reale a </a:t>
            </a:r>
            <a:r>
              <a:rPr lang="it-IT" sz="3200" b="1" dirty="0" smtClean="0">
                <a:solidFill>
                  <a:srgbClr val="FF0000"/>
                </a:solidFill>
              </a:rPr>
              <a:t>trasferirsi</a:t>
            </a:r>
            <a:r>
              <a:rPr lang="it-IT" sz="3200" b="1" dirty="0" smtClean="0"/>
              <a:t> a </a:t>
            </a:r>
            <a:r>
              <a:rPr lang="it-IT" sz="3200" b="1" dirty="0" smtClean="0">
                <a:solidFill>
                  <a:srgbClr val="FF0000"/>
                </a:solidFill>
              </a:rPr>
              <a:t>Parigi</a:t>
            </a:r>
            <a:r>
              <a:rPr lang="it-IT" sz="3200" dirty="0" smtClean="0"/>
              <a:t>, dove è più controllabile. </a:t>
            </a:r>
          </a:p>
          <a:p>
            <a:r>
              <a:rPr lang="it-IT" sz="3200" dirty="0" smtClean="0"/>
              <a:t>Molti </a:t>
            </a:r>
            <a:r>
              <a:rPr lang="it-IT" sz="3200" b="1" dirty="0" smtClean="0"/>
              <a:t>nobili fuggono</a:t>
            </a:r>
            <a:r>
              <a:rPr lang="it-IT" sz="3200" dirty="0" smtClean="0"/>
              <a:t> all’estero, alcuni anche per organizzare una controrivoluzione.</a:t>
            </a:r>
            <a:endParaRPr lang="it-IT" sz="3200" dirty="0"/>
          </a:p>
        </p:txBody>
      </p:sp>
      <p:pic>
        <p:nvPicPr>
          <p:cNvPr id="37890" name="Picture 2" descr="Visualizza immagine di origine"/>
          <p:cNvPicPr>
            <a:picLocks noChangeAspect="1" noChangeArrowheads="1"/>
          </p:cNvPicPr>
          <p:nvPr/>
        </p:nvPicPr>
        <p:blipFill>
          <a:blip r:embed="rId3" cstate="print"/>
          <a:srcRect/>
          <a:stretch>
            <a:fillRect/>
          </a:stretch>
        </p:blipFill>
        <p:spPr bwMode="auto">
          <a:xfrm>
            <a:off x="6429387" y="1357298"/>
            <a:ext cx="2560985" cy="1357322"/>
          </a:xfrm>
          <a:prstGeom prst="rect">
            <a:avLst/>
          </a:prstGeom>
          <a:noFill/>
        </p:spPr>
      </p:pic>
      <p:sp>
        <p:nvSpPr>
          <p:cNvPr id="12" name="CasellaDiTesto 11"/>
          <p:cNvSpPr txBox="1"/>
          <p:nvPr/>
        </p:nvSpPr>
        <p:spPr>
          <a:xfrm>
            <a:off x="7286644" y="5572140"/>
            <a:ext cx="1633550"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it-IT" sz="2000" dirty="0" smtClean="0"/>
              <a:t>6 ottobre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La questione Chiesa</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10" name="CasellaDiTesto 9"/>
          <p:cNvSpPr txBox="1"/>
          <p:nvPr/>
        </p:nvSpPr>
        <p:spPr>
          <a:xfrm>
            <a:off x="428596" y="2285992"/>
            <a:ext cx="8143932" cy="34163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it-IT" sz="3600" dirty="0" smtClean="0"/>
          </a:p>
          <a:p>
            <a:r>
              <a:rPr lang="it-IT" sz="3600" dirty="0" smtClean="0"/>
              <a:t>-</a:t>
            </a:r>
            <a:r>
              <a:rPr lang="it-IT" sz="3600" dirty="0" smtClean="0"/>
              <a:t> </a:t>
            </a:r>
            <a:r>
              <a:rPr lang="it-IT" sz="3600" dirty="0" smtClean="0"/>
              <a:t>Soppressione degli ordini monastici e </a:t>
            </a:r>
            <a:r>
              <a:rPr lang="it-IT" sz="3600" b="1" i="1" dirty="0" smtClean="0"/>
              <a:t>nazionalizzazione dei beni del clero</a:t>
            </a:r>
            <a:r>
              <a:rPr lang="it-IT" sz="3600" dirty="0" smtClean="0"/>
              <a:t> </a:t>
            </a:r>
          </a:p>
          <a:p>
            <a:pPr algn="just"/>
            <a:r>
              <a:rPr lang="it-IT" sz="3600" dirty="0" smtClean="0"/>
              <a:t>- </a:t>
            </a:r>
            <a:r>
              <a:rPr lang="it-IT" sz="3600" b="1" dirty="0" smtClean="0"/>
              <a:t>Costituzione civile del clero</a:t>
            </a:r>
            <a:r>
              <a:rPr lang="it-IT" sz="3600" dirty="0" smtClean="0"/>
              <a:t>: i preti erano obbligati a </a:t>
            </a:r>
            <a:r>
              <a:rPr lang="it-IT" sz="3600" u="sng" dirty="0" smtClean="0"/>
              <a:t>giurare</a:t>
            </a:r>
            <a:r>
              <a:rPr lang="it-IT" sz="3600" dirty="0" smtClean="0"/>
              <a:t> fedeltà al </a:t>
            </a:r>
            <a:r>
              <a:rPr lang="it-IT" sz="3600" u="sng" dirty="0" smtClean="0"/>
              <a:t>re</a:t>
            </a:r>
            <a:r>
              <a:rPr lang="it-IT" sz="3600" dirty="0" smtClean="0"/>
              <a:t>, alla </a:t>
            </a:r>
            <a:r>
              <a:rPr lang="it-IT" sz="3600" u="sng" dirty="0" smtClean="0"/>
              <a:t>Nazione</a:t>
            </a:r>
            <a:r>
              <a:rPr lang="it-IT" sz="3600" dirty="0" smtClean="0"/>
              <a:t> e alla </a:t>
            </a:r>
            <a:r>
              <a:rPr lang="it-IT" sz="3600" u="sng" dirty="0" smtClean="0"/>
              <a:t>Costituzione</a:t>
            </a:r>
            <a:endParaRPr lang="it-IT" sz="3600" dirty="0" smtClean="0"/>
          </a:p>
        </p:txBody>
      </p:sp>
      <p:sp>
        <p:nvSpPr>
          <p:cNvPr id="12" name="CasellaDiTesto 11"/>
          <p:cNvSpPr txBox="1"/>
          <p:nvPr/>
        </p:nvSpPr>
        <p:spPr>
          <a:xfrm>
            <a:off x="7286644" y="2357430"/>
            <a:ext cx="1633550" cy="4001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it-IT" sz="2000" dirty="0" smtClean="0"/>
              <a:t>2 novembre </a:t>
            </a:r>
            <a:endParaRPr lang="it-IT" sz="2000" dirty="0"/>
          </a:p>
        </p:txBody>
      </p:sp>
      <p:sp>
        <p:nvSpPr>
          <p:cNvPr id="15" name="CasellaDiTesto 14"/>
          <p:cNvSpPr txBox="1"/>
          <p:nvPr/>
        </p:nvSpPr>
        <p:spPr>
          <a:xfrm>
            <a:off x="438120" y="1652574"/>
            <a:ext cx="8429684"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it-IT" sz="2800" dirty="0" smtClean="0"/>
              <a:t>Problema finanziario francese </a:t>
            </a:r>
            <a:r>
              <a:rPr lang="it-IT" sz="2800" dirty="0" smtClean="0"/>
              <a:t>(</a:t>
            </a:r>
            <a:r>
              <a:rPr lang="it-IT" sz="2800" b="1" dirty="0" smtClean="0">
                <a:solidFill>
                  <a:srgbClr val="FF0000"/>
                </a:solidFill>
              </a:rPr>
              <a:t>DEFICIT</a:t>
            </a:r>
            <a:r>
              <a:rPr lang="it-IT" sz="2800" dirty="0" smtClean="0"/>
              <a:t>)</a:t>
            </a:r>
            <a:endParaRPr lang="it-IT" sz="2000" dirty="0" smtClean="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85720" y="2500306"/>
            <a:ext cx="7000924" cy="2862322"/>
          </a:xfrm>
          <a:prstGeom prst="rect">
            <a:avLst/>
          </a:prstGeom>
          <a:noFill/>
        </p:spPr>
        <p:txBody>
          <a:bodyPr wrap="square" rtlCol="0">
            <a:spAutoFit/>
          </a:bodyPr>
          <a:lstStyle/>
          <a:p>
            <a:endParaRPr lang="it-IT" sz="3600" dirty="0" smtClean="0"/>
          </a:p>
          <a:p>
            <a:r>
              <a:rPr lang="it-IT" sz="3600" dirty="0" smtClean="0">
                <a:solidFill>
                  <a:srgbClr val="FF0000"/>
                </a:solidFill>
              </a:rPr>
              <a:t>A</a:t>
            </a:r>
            <a:r>
              <a:rPr lang="it-IT" sz="3600" dirty="0" smtClean="0"/>
              <a:t> – </a:t>
            </a:r>
            <a:r>
              <a:rPr lang="it-IT" sz="3600" dirty="0" smtClean="0"/>
              <a:t>GIURO, QUESTI </a:t>
            </a:r>
            <a:r>
              <a:rPr lang="it-IT" sz="3600" dirty="0" err="1" smtClean="0"/>
              <a:t>MI</a:t>
            </a:r>
            <a:r>
              <a:rPr lang="it-IT" sz="3600" dirty="0" smtClean="0"/>
              <a:t> LINCIANO</a:t>
            </a:r>
            <a:endParaRPr lang="it-IT" sz="3600" dirty="0" smtClean="0"/>
          </a:p>
          <a:p>
            <a:r>
              <a:rPr lang="it-IT" sz="3600" dirty="0" smtClean="0">
                <a:solidFill>
                  <a:srgbClr val="FF0000"/>
                </a:solidFill>
              </a:rPr>
              <a:t>B</a:t>
            </a:r>
            <a:r>
              <a:rPr lang="it-IT" sz="3600" dirty="0" smtClean="0"/>
              <a:t> – </a:t>
            </a:r>
            <a:r>
              <a:rPr lang="it-IT" sz="3600" dirty="0" smtClean="0"/>
              <a:t>NON GIURO: LA MIA FEDELTA’ VA AL PAPA</a:t>
            </a:r>
          </a:p>
          <a:p>
            <a:r>
              <a:rPr lang="it-IT" sz="3600" dirty="0" smtClean="0">
                <a:solidFill>
                  <a:srgbClr val="FF0000"/>
                </a:solidFill>
              </a:rPr>
              <a:t>C</a:t>
            </a:r>
            <a:r>
              <a:rPr lang="it-IT" sz="3600" dirty="0" smtClean="0"/>
              <a:t> – GIURO: E’ GIUSTO COSI’</a:t>
            </a:r>
            <a:endParaRPr lang="it-IT" sz="3600" dirty="0" smtClean="0"/>
          </a:p>
        </p:txBody>
      </p:sp>
      <p:pic>
        <p:nvPicPr>
          <p:cNvPr id="4" name="Picture 2" descr="Visualizza immagine di origine"/>
          <p:cNvPicPr>
            <a:picLocks noChangeAspect="1" noChangeArrowheads="1" noCrop="1"/>
          </p:cNvPicPr>
          <p:nvPr/>
        </p:nvPicPr>
        <p:blipFill>
          <a:blip r:embed="rId2" cstate="print"/>
          <a:srcRect/>
          <a:stretch>
            <a:fillRect/>
          </a:stretch>
        </p:blipFill>
        <p:spPr bwMode="auto">
          <a:xfrm>
            <a:off x="7358066" y="285728"/>
            <a:ext cx="1500198" cy="2500330"/>
          </a:xfrm>
          <a:prstGeom prst="rect">
            <a:avLst/>
          </a:prstGeom>
          <a:noFill/>
        </p:spPr>
      </p:pic>
      <p:pic>
        <p:nvPicPr>
          <p:cNvPr id="5" name="Picture 2" descr="Visualizza immagine di origine"/>
          <p:cNvPicPr>
            <a:picLocks noChangeAspect="1" noChangeArrowheads="1" noCrop="1"/>
          </p:cNvPicPr>
          <p:nvPr/>
        </p:nvPicPr>
        <p:blipFill>
          <a:blip r:embed="rId3" cstate="print"/>
          <a:srcRect/>
          <a:stretch>
            <a:fillRect/>
          </a:stretch>
        </p:blipFill>
        <p:spPr bwMode="auto">
          <a:xfrm>
            <a:off x="7858148" y="428604"/>
            <a:ext cx="500066" cy="667588"/>
          </a:xfrm>
          <a:prstGeom prst="rect">
            <a:avLst/>
          </a:prstGeom>
          <a:noFill/>
        </p:spPr>
      </p:pic>
      <p:sp>
        <p:nvSpPr>
          <p:cNvPr id="6" name="Rettangolo 5"/>
          <p:cNvSpPr/>
          <p:nvPr/>
        </p:nvSpPr>
        <p:spPr>
          <a:xfrm>
            <a:off x="357158" y="285728"/>
            <a:ext cx="6572296" cy="132343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it-IT" sz="4000" dirty="0" smtClean="0"/>
              <a:t>APPARTIENI AL CLERO. CHE FAI?</a:t>
            </a:r>
            <a:endParaRPr lang="it-IT" sz="4000"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4 clero francese.mp4">
            <a:hlinkClick r:id="" action="ppaction://media"/>
          </p:cNvPr>
          <p:cNvPicPr>
            <a:picLocks noRot="1" noChangeAspect="1"/>
          </p:cNvPicPr>
          <p:nvPr>
            <a:videoFile r:link="rId1"/>
          </p:nvPr>
        </p:nvPicPr>
        <p:blipFill>
          <a:blip r:embed="rId3" cstate="print"/>
          <a:stretch>
            <a:fillRect/>
          </a:stretch>
        </p:blipFill>
        <p:spPr>
          <a:xfrm>
            <a:off x="285720" y="857232"/>
            <a:ext cx="8572560" cy="482206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La questione Chiesa</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14" name="CasellaDiTesto 13"/>
          <p:cNvSpPr txBox="1"/>
          <p:nvPr/>
        </p:nvSpPr>
        <p:spPr>
          <a:xfrm>
            <a:off x="500034" y="2571744"/>
            <a:ext cx="8072494" cy="230832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it-IT" sz="3600" i="1" dirty="0" smtClean="0"/>
              <a:t>- </a:t>
            </a:r>
            <a:r>
              <a:rPr lang="it-IT" sz="3600" b="1" i="1" dirty="0" smtClean="0"/>
              <a:t>IL CLERO FRANCESE SI SPACCA</a:t>
            </a:r>
            <a:r>
              <a:rPr lang="it-IT" sz="3600" b="1" dirty="0" smtClean="0"/>
              <a:t> </a:t>
            </a:r>
            <a:r>
              <a:rPr lang="it-IT" sz="3600" dirty="0" smtClean="0"/>
              <a:t>(</a:t>
            </a:r>
            <a:r>
              <a:rPr lang="it-IT" sz="3600" dirty="0" smtClean="0"/>
              <a:t>i preti refrattari, allontanati con la forza). </a:t>
            </a:r>
          </a:p>
          <a:p>
            <a:pPr algn="just"/>
            <a:r>
              <a:rPr lang="it-IT" sz="3600" dirty="0" smtClean="0"/>
              <a:t>-   Papa </a:t>
            </a:r>
            <a:r>
              <a:rPr lang="it-IT" sz="3600" i="1" dirty="0" smtClean="0"/>
              <a:t>Pio </a:t>
            </a:r>
            <a:r>
              <a:rPr lang="it-IT" sz="3600" i="1" dirty="0" err="1" smtClean="0"/>
              <a:t>VI</a:t>
            </a:r>
            <a:r>
              <a:rPr lang="it-IT" sz="3600" i="1" dirty="0" smtClean="0"/>
              <a:t> condanna </a:t>
            </a:r>
            <a:r>
              <a:rPr lang="it-IT" sz="3600" dirty="0" smtClean="0"/>
              <a:t>i provvedimenti dei francesi</a:t>
            </a:r>
          </a:p>
        </p:txBody>
      </p:sp>
      <p:sp>
        <p:nvSpPr>
          <p:cNvPr id="6" name="CasellaDiTesto 5"/>
          <p:cNvSpPr txBox="1"/>
          <p:nvPr/>
        </p:nvSpPr>
        <p:spPr>
          <a:xfrm>
            <a:off x="5286380" y="4714884"/>
            <a:ext cx="3500462" cy="954107"/>
          </a:xfrm>
          <a:prstGeom prst="rect">
            <a:avLst/>
          </a:prstGeom>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it-IT" sz="2800" dirty="0" smtClean="0"/>
              <a:t>Chiesa nemica della rivoluzione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71472" y="2143116"/>
            <a:ext cx="6500858" cy="3970318"/>
          </a:xfrm>
          <a:prstGeom prst="rect">
            <a:avLst/>
          </a:prstGeom>
          <a:noFill/>
        </p:spPr>
        <p:txBody>
          <a:bodyPr wrap="square" rtlCol="0">
            <a:spAutoFit/>
          </a:bodyPr>
          <a:lstStyle/>
          <a:p>
            <a:endParaRPr lang="it-IT" sz="3600" dirty="0" smtClean="0"/>
          </a:p>
          <a:p>
            <a:r>
              <a:rPr lang="it-IT" sz="3600" dirty="0" smtClean="0">
                <a:solidFill>
                  <a:srgbClr val="FF0000"/>
                </a:solidFill>
              </a:rPr>
              <a:t>A</a:t>
            </a:r>
            <a:r>
              <a:rPr lang="it-IT" sz="3600" dirty="0" smtClean="0"/>
              <a:t> – NOBILI</a:t>
            </a:r>
          </a:p>
          <a:p>
            <a:r>
              <a:rPr lang="it-IT" sz="3600" dirty="0" smtClean="0">
                <a:solidFill>
                  <a:srgbClr val="FF0000"/>
                </a:solidFill>
              </a:rPr>
              <a:t>B</a:t>
            </a:r>
            <a:r>
              <a:rPr lang="it-IT" sz="3600" dirty="0" smtClean="0"/>
              <a:t> – CLERO</a:t>
            </a:r>
          </a:p>
          <a:p>
            <a:r>
              <a:rPr lang="it-IT" sz="3600" dirty="0" smtClean="0">
                <a:solidFill>
                  <a:srgbClr val="FF0000"/>
                </a:solidFill>
              </a:rPr>
              <a:t>C </a:t>
            </a:r>
            <a:r>
              <a:rPr lang="it-IT" sz="3600" dirty="0" smtClean="0"/>
              <a:t>– TERZO STATO</a:t>
            </a:r>
          </a:p>
          <a:p>
            <a:r>
              <a:rPr lang="it-IT" sz="3600" dirty="0" smtClean="0">
                <a:solidFill>
                  <a:srgbClr val="FF0000"/>
                </a:solidFill>
              </a:rPr>
              <a:t>D</a:t>
            </a:r>
            <a:r>
              <a:rPr lang="it-IT" sz="3600" dirty="0" smtClean="0"/>
              <a:t> – A TUTTI, IN EGUAL MISURA</a:t>
            </a:r>
          </a:p>
          <a:p>
            <a:r>
              <a:rPr lang="it-IT" sz="3600" dirty="0" smtClean="0">
                <a:solidFill>
                  <a:srgbClr val="FF0000"/>
                </a:solidFill>
              </a:rPr>
              <a:t>E</a:t>
            </a:r>
            <a:r>
              <a:rPr lang="it-IT" sz="3600" dirty="0" smtClean="0"/>
              <a:t> – A TUTTI, A SECONDA DELLA RICCHEZZA</a:t>
            </a:r>
            <a:endParaRPr lang="it-IT" sz="3600" dirty="0"/>
          </a:p>
        </p:txBody>
      </p:sp>
      <p:pic>
        <p:nvPicPr>
          <p:cNvPr id="4" name="Picture 2" descr="Visualizza immagine di origine"/>
          <p:cNvPicPr>
            <a:picLocks noChangeAspect="1" noChangeArrowheads="1" noCrop="1"/>
          </p:cNvPicPr>
          <p:nvPr/>
        </p:nvPicPr>
        <p:blipFill>
          <a:blip r:embed="rId2" cstate="print"/>
          <a:srcRect/>
          <a:stretch>
            <a:fillRect/>
          </a:stretch>
        </p:blipFill>
        <p:spPr bwMode="auto">
          <a:xfrm>
            <a:off x="7358066" y="285728"/>
            <a:ext cx="1500198" cy="2500330"/>
          </a:xfrm>
          <a:prstGeom prst="rect">
            <a:avLst/>
          </a:prstGeom>
          <a:noFill/>
        </p:spPr>
      </p:pic>
      <p:pic>
        <p:nvPicPr>
          <p:cNvPr id="5" name="Picture 2" descr="Visualizza immagine di origine"/>
          <p:cNvPicPr>
            <a:picLocks noChangeAspect="1" noChangeArrowheads="1" noCrop="1"/>
          </p:cNvPicPr>
          <p:nvPr/>
        </p:nvPicPr>
        <p:blipFill>
          <a:blip r:embed="rId3" cstate="print"/>
          <a:srcRect/>
          <a:stretch>
            <a:fillRect/>
          </a:stretch>
        </p:blipFill>
        <p:spPr bwMode="auto">
          <a:xfrm>
            <a:off x="7858148" y="428604"/>
            <a:ext cx="500066" cy="667588"/>
          </a:xfrm>
          <a:prstGeom prst="rect">
            <a:avLst/>
          </a:prstGeom>
          <a:noFill/>
        </p:spPr>
      </p:pic>
      <p:sp>
        <p:nvSpPr>
          <p:cNvPr id="6" name="Rettangolo 5"/>
          <p:cNvSpPr/>
          <p:nvPr/>
        </p:nvSpPr>
        <p:spPr>
          <a:xfrm>
            <a:off x="357158" y="428604"/>
            <a:ext cx="6572296" cy="132343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it-IT" sz="4000" dirty="0" smtClean="0"/>
              <a:t>SEI IL RE. A CHI FAI PAGARE LE TASSE?</a:t>
            </a:r>
            <a:endParaRPr lang="it-IT" sz="4000"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I club</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15" name="CasellaDiTesto 14"/>
          <p:cNvSpPr txBox="1"/>
          <p:nvPr/>
        </p:nvSpPr>
        <p:spPr>
          <a:xfrm>
            <a:off x="428596" y="1285860"/>
            <a:ext cx="8429684" cy="156966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it-IT" sz="2800" dirty="0" smtClean="0"/>
              <a:t>Tutto diventa </a:t>
            </a:r>
            <a:r>
              <a:rPr lang="it-IT" sz="2800" b="1" dirty="0" smtClean="0">
                <a:solidFill>
                  <a:srgbClr val="FF0000"/>
                </a:solidFill>
              </a:rPr>
              <a:t>politica</a:t>
            </a:r>
          </a:p>
          <a:p>
            <a:pPr algn="ctr">
              <a:buFontTx/>
              <a:buChar char="-"/>
            </a:pPr>
            <a:r>
              <a:rPr lang="it-IT" sz="2800" dirty="0" smtClean="0"/>
              <a:t> Nascita dei </a:t>
            </a:r>
            <a:r>
              <a:rPr lang="it-IT" sz="4000" b="1" dirty="0" smtClean="0">
                <a:solidFill>
                  <a:srgbClr val="FF0000"/>
                </a:solidFill>
              </a:rPr>
              <a:t>CLUB</a:t>
            </a:r>
            <a:r>
              <a:rPr lang="it-IT" sz="2800" dirty="0" smtClean="0"/>
              <a:t> </a:t>
            </a:r>
            <a:r>
              <a:rPr lang="it-IT" sz="2800" dirty="0" smtClean="0"/>
              <a:t>(simili a partiti politici)</a:t>
            </a:r>
          </a:p>
          <a:p>
            <a:pPr lvl="1" algn="ctr">
              <a:buFont typeface="Wingdings" pitchFamily="2" charset="2"/>
              <a:buChar char="§"/>
            </a:pPr>
            <a:r>
              <a:rPr lang="it-IT" sz="2800" dirty="0" smtClean="0"/>
              <a:t> </a:t>
            </a:r>
            <a:r>
              <a:rPr lang="it-IT" sz="2400" dirty="0" smtClean="0"/>
              <a:t>nomi da ex-conventi</a:t>
            </a:r>
          </a:p>
        </p:txBody>
      </p:sp>
      <p:graphicFrame>
        <p:nvGraphicFramePr>
          <p:cNvPr id="9" name="Diagramma 8"/>
          <p:cNvGraphicFramePr/>
          <p:nvPr/>
        </p:nvGraphicFramePr>
        <p:xfrm>
          <a:off x="142844" y="2857496"/>
          <a:ext cx="8858312" cy="37862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6429420" cy="1470025"/>
          </a:xfrm>
        </p:spPr>
        <p:txBody>
          <a:bodyPr/>
          <a:lstStyle/>
          <a:p>
            <a:r>
              <a:rPr lang="it-IT" dirty="0" smtClean="0"/>
              <a:t>Il </a:t>
            </a:r>
            <a:r>
              <a:rPr lang="it-IT" dirty="0" smtClean="0"/>
              <a:t>re e la regina</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15" name="CasellaDiTesto 14"/>
          <p:cNvSpPr txBox="1"/>
          <p:nvPr/>
        </p:nvSpPr>
        <p:spPr>
          <a:xfrm>
            <a:off x="4214810" y="3500438"/>
            <a:ext cx="4286280" cy="310854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it-IT" sz="2800" b="1" dirty="0" smtClean="0">
                <a:solidFill>
                  <a:srgbClr val="FF0000"/>
                </a:solidFill>
              </a:rPr>
              <a:t>MARIA ANTONIETTA</a:t>
            </a:r>
            <a:endParaRPr lang="it-IT" sz="2800" dirty="0" smtClean="0">
              <a:solidFill>
                <a:srgbClr val="FF0000"/>
              </a:solidFill>
            </a:endParaRPr>
          </a:p>
          <a:p>
            <a:pPr algn="just"/>
            <a:r>
              <a:rPr lang="it-IT" sz="2800" dirty="0" smtClean="0"/>
              <a:t>- </a:t>
            </a:r>
            <a:r>
              <a:rPr lang="it-IT" sz="2800" dirty="0" smtClean="0"/>
              <a:t>austriaca </a:t>
            </a:r>
          </a:p>
          <a:p>
            <a:pPr algn="just"/>
            <a:r>
              <a:rPr lang="it-IT" sz="2800" dirty="0" smtClean="0"/>
              <a:t>- poco amata dai francesi</a:t>
            </a:r>
          </a:p>
          <a:p>
            <a:pPr algn="just"/>
            <a:r>
              <a:rPr lang="it-IT" sz="2800" dirty="0" smtClean="0"/>
              <a:t>- soprannomi poco lusinghieri: Madame Deficit, Madame Veto. </a:t>
            </a:r>
          </a:p>
          <a:p>
            <a:pPr algn="just"/>
            <a:r>
              <a:rPr lang="it-IT" sz="2800" dirty="0" smtClean="0"/>
              <a:t>- alcune storie </a:t>
            </a:r>
            <a:r>
              <a:rPr lang="it-IT" sz="2800" dirty="0" err="1" smtClean="0"/>
              <a:t>leggendarie…</a:t>
            </a:r>
            <a:endParaRPr lang="it-IT" sz="2000" dirty="0" smtClean="0"/>
          </a:p>
        </p:txBody>
      </p:sp>
      <p:sp>
        <p:nvSpPr>
          <p:cNvPr id="9" name="CasellaDiTesto 8"/>
          <p:cNvSpPr txBox="1"/>
          <p:nvPr/>
        </p:nvSpPr>
        <p:spPr>
          <a:xfrm>
            <a:off x="428596" y="2143116"/>
            <a:ext cx="3500462" cy="101566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it-IT" sz="3200" b="1" dirty="0" smtClean="0">
                <a:solidFill>
                  <a:srgbClr val="FF0000"/>
                </a:solidFill>
              </a:rPr>
              <a:t>LUIGI XVI</a:t>
            </a:r>
          </a:p>
          <a:p>
            <a:pPr algn="just">
              <a:buFontTx/>
              <a:buChar char="-"/>
            </a:pPr>
            <a:r>
              <a:rPr lang="it-IT" sz="2800" dirty="0" smtClean="0"/>
              <a:t>Borbone</a:t>
            </a:r>
            <a:r>
              <a:rPr lang="it-IT" sz="2800" dirty="0" smtClean="0"/>
              <a:t>, re dal 1774</a:t>
            </a:r>
          </a:p>
        </p:txBody>
      </p:sp>
      <p:pic>
        <p:nvPicPr>
          <p:cNvPr id="3074" name="Picture 2" descr="Louis XVI en costume de sacre - Joseph-Siffred Duplessis.jpg"/>
          <p:cNvPicPr>
            <a:picLocks noChangeAspect="1" noChangeArrowheads="1"/>
          </p:cNvPicPr>
          <p:nvPr/>
        </p:nvPicPr>
        <p:blipFill>
          <a:blip r:embed="rId3" cstate="print"/>
          <a:srcRect l="10045" t="10000" r="9598" b="7499"/>
          <a:stretch>
            <a:fillRect/>
          </a:stretch>
        </p:blipFill>
        <p:spPr bwMode="auto">
          <a:xfrm>
            <a:off x="1071538" y="3500438"/>
            <a:ext cx="2143140" cy="2946818"/>
          </a:xfrm>
          <a:prstGeom prst="rect">
            <a:avLst/>
          </a:prstGeom>
          <a:noFill/>
        </p:spPr>
      </p:pic>
      <p:pic>
        <p:nvPicPr>
          <p:cNvPr id="3076" name="Picture 4" descr="Visualizza immagine di origine"/>
          <p:cNvPicPr>
            <a:picLocks noChangeAspect="1" noChangeArrowheads="1"/>
          </p:cNvPicPr>
          <p:nvPr/>
        </p:nvPicPr>
        <p:blipFill>
          <a:blip r:embed="rId4" cstate="print"/>
          <a:srcRect l="6461" t="21875" r="28929" b="20312"/>
          <a:stretch>
            <a:fillRect/>
          </a:stretch>
        </p:blipFill>
        <p:spPr bwMode="auto">
          <a:xfrm>
            <a:off x="6429388" y="571480"/>
            <a:ext cx="2143140" cy="2643206"/>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La fuga del re</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10" name="CasellaDiTesto 9"/>
          <p:cNvSpPr txBox="1"/>
          <p:nvPr/>
        </p:nvSpPr>
        <p:spPr>
          <a:xfrm>
            <a:off x="500034" y="2000240"/>
            <a:ext cx="8143932" cy="156966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it-IT" sz="2800" dirty="0" smtClean="0"/>
              <a:t>Il</a:t>
            </a:r>
            <a:r>
              <a:rPr lang="it-IT" sz="2800" b="1" dirty="0" smtClean="0"/>
              <a:t> re </a:t>
            </a:r>
            <a:r>
              <a:rPr lang="it-IT" sz="4000" b="1" dirty="0" smtClean="0">
                <a:solidFill>
                  <a:srgbClr val="FF0000"/>
                </a:solidFill>
              </a:rPr>
              <a:t>TENTA LA FUGA</a:t>
            </a:r>
            <a:r>
              <a:rPr lang="it-IT" sz="2800" dirty="0" smtClean="0"/>
              <a:t>, </a:t>
            </a:r>
            <a:r>
              <a:rPr lang="it-IT" sz="2800" dirty="0" smtClean="0"/>
              <a:t>insieme alla famiglia reale </a:t>
            </a:r>
          </a:p>
          <a:p>
            <a:pPr>
              <a:buFontTx/>
              <a:buChar char="-"/>
            </a:pPr>
            <a:r>
              <a:rPr lang="it-IT" sz="2800" dirty="0" smtClean="0"/>
              <a:t> riconosciuto e ripreso a </a:t>
            </a:r>
            <a:r>
              <a:rPr lang="it-IT" sz="2800" b="1" dirty="0" err="1" smtClean="0"/>
              <a:t>Varennes</a:t>
            </a:r>
            <a:r>
              <a:rPr lang="it-IT" sz="2800" dirty="0" smtClean="0"/>
              <a:t>. </a:t>
            </a:r>
          </a:p>
          <a:p>
            <a:pPr>
              <a:buFontTx/>
              <a:buChar char="-"/>
            </a:pPr>
            <a:r>
              <a:rPr lang="it-IT" sz="2800" dirty="0" smtClean="0"/>
              <a:t> viene riportato a </a:t>
            </a:r>
            <a:r>
              <a:rPr lang="it-IT" sz="2800" dirty="0" smtClean="0"/>
              <a:t>Parigi</a:t>
            </a:r>
            <a:endParaRPr lang="it-IT" sz="2800" dirty="0" smtClean="0"/>
          </a:p>
        </p:txBody>
      </p:sp>
      <p:sp>
        <p:nvSpPr>
          <p:cNvPr id="12" name="CasellaDiTesto 11"/>
          <p:cNvSpPr txBox="1"/>
          <p:nvPr/>
        </p:nvSpPr>
        <p:spPr>
          <a:xfrm>
            <a:off x="6858016" y="1714488"/>
            <a:ext cx="1857388" cy="4001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it-IT" sz="2000" dirty="0" smtClean="0"/>
              <a:t>20 giugno 1791</a:t>
            </a:r>
            <a:endParaRPr lang="it-IT" sz="2000" dirty="0"/>
          </a:p>
        </p:txBody>
      </p:sp>
      <p:pic>
        <p:nvPicPr>
          <p:cNvPr id="22530" name="Picture 2" descr="Visualizza immagine di origine"/>
          <p:cNvPicPr>
            <a:picLocks noChangeAspect="1" noChangeArrowheads="1"/>
          </p:cNvPicPr>
          <p:nvPr/>
        </p:nvPicPr>
        <p:blipFill>
          <a:blip r:embed="rId3" cstate="print"/>
          <a:srcRect/>
          <a:stretch>
            <a:fillRect/>
          </a:stretch>
        </p:blipFill>
        <p:spPr bwMode="auto">
          <a:xfrm>
            <a:off x="285720" y="3714752"/>
            <a:ext cx="4071966" cy="2824927"/>
          </a:xfrm>
          <a:prstGeom prst="rect">
            <a:avLst/>
          </a:prstGeom>
          <a:noFill/>
        </p:spPr>
      </p:pic>
      <p:pic>
        <p:nvPicPr>
          <p:cNvPr id="22532" name="Picture 4" descr="Visualizza immagine di origine"/>
          <p:cNvPicPr>
            <a:picLocks noChangeAspect="1" noChangeArrowheads="1"/>
          </p:cNvPicPr>
          <p:nvPr/>
        </p:nvPicPr>
        <p:blipFill>
          <a:blip r:embed="rId4" cstate="print"/>
          <a:srcRect/>
          <a:stretch>
            <a:fillRect/>
          </a:stretch>
        </p:blipFill>
        <p:spPr bwMode="auto">
          <a:xfrm>
            <a:off x="4500562" y="4357694"/>
            <a:ext cx="4381488" cy="1560906"/>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85720" y="2500306"/>
            <a:ext cx="7000924" cy="2308324"/>
          </a:xfrm>
          <a:prstGeom prst="rect">
            <a:avLst/>
          </a:prstGeom>
          <a:noFill/>
        </p:spPr>
        <p:txBody>
          <a:bodyPr wrap="square" rtlCol="0">
            <a:spAutoFit/>
          </a:bodyPr>
          <a:lstStyle/>
          <a:p>
            <a:endParaRPr lang="it-IT" sz="3600" dirty="0" smtClean="0"/>
          </a:p>
          <a:p>
            <a:r>
              <a:rPr lang="it-IT" sz="3600" dirty="0" smtClean="0">
                <a:solidFill>
                  <a:srgbClr val="FF0000"/>
                </a:solidFill>
              </a:rPr>
              <a:t>A</a:t>
            </a:r>
            <a:r>
              <a:rPr lang="it-IT" sz="3600" dirty="0" smtClean="0"/>
              <a:t> – </a:t>
            </a:r>
            <a:r>
              <a:rPr lang="it-IT" sz="3600" dirty="0" smtClean="0"/>
              <a:t>ARRESTIAMOLO</a:t>
            </a:r>
            <a:endParaRPr lang="it-IT" sz="3600" dirty="0" smtClean="0"/>
          </a:p>
          <a:p>
            <a:r>
              <a:rPr lang="it-IT" sz="3600" dirty="0" smtClean="0">
                <a:solidFill>
                  <a:srgbClr val="FF0000"/>
                </a:solidFill>
              </a:rPr>
              <a:t>B</a:t>
            </a:r>
            <a:r>
              <a:rPr lang="it-IT" sz="3600" dirty="0" smtClean="0"/>
              <a:t> – </a:t>
            </a:r>
            <a:r>
              <a:rPr lang="it-IT" sz="3600" dirty="0" smtClean="0"/>
              <a:t>DEPONIAMOLO</a:t>
            </a:r>
            <a:endParaRPr lang="it-IT" sz="3600" dirty="0" smtClean="0"/>
          </a:p>
          <a:p>
            <a:r>
              <a:rPr lang="it-IT" sz="3600" dirty="0" smtClean="0">
                <a:solidFill>
                  <a:srgbClr val="FF0000"/>
                </a:solidFill>
              </a:rPr>
              <a:t>C</a:t>
            </a:r>
            <a:r>
              <a:rPr lang="it-IT" sz="3600" dirty="0" smtClean="0"/>
              <a:t> – RIPORTIAMOLO A PARIGI</a:t>
            </a:r>
            <a:endParaRPr lang="it-IT" sz="3600" dirty="0" smtClean="0"/>
          </a:p>
        </p:txBody>
      </p:sp>
      <p:pic>
        <p:nvPicPr>
          <p:cNvPr id="4" name="Picture 2" descr="Visualizza immagine di origine"/>
          <p:cNvPicPr>
            <a:picLocks noChangeAspect="1" noChangeArrowheads="1" noCrop="1"/>
          </p:cNvPicPr>
          <p:nvPr/>
        </p:nvPicPr>
        <p:blipFill>
          <a:blip r:embed="rId2" cstate="print"/>
          <a:srcRect/>
          <a:stretch>
            <a:fillRect/>
          </a:stretch>
        </p:blipFill>
        <p:spPr bwMode="auto">
          <a:xfrm>
            <a:off x="7358066" y="285728"/>
            <a:ext cx="1500198" cy="2500330"/>
          </a:xfrm>
          <a:prstGeom prst="rect">
            <a:avLst/>
          </a:prstGeom>
          <a:noFill/>
        </p:spPr>
      </p:pic>
      <p:pic>
        <p:nvPicPr>
          <p:cNvPr id="5" name="Picture 2" descr="Visualizza immagine di origine"/>
          <p:cNvPicPr>
            <a:picLocks noChangeAspect="1" noChangeArrowheads="1" noCrop="1"/>
          </p:cNvPicPr>
          <p:nvPr/>
        </p:nvPicPr>
        <p:blipFill>
          <a:blip r:embed="rId3" cstate="print"/>
          <a:srcRect/>
          <a:stretch>
            <a:fillRect/>
          </a:stretch>
        </p:blipFill>
        <p:spPr bwMode="auto">
          <a:xfrm>
            <a:off x="7858148" y="428604"/>
            <a:ext cx="500066" cy="667588"/>
          </a:xfrm>
          <a:prstGeom prst="rect">
            <a:avLst/>
          </a:prstGeom>
          <a:noFill/>
        </p:spPr>
      </p:pic>
      <p:sp>
        <p:nvSpPr>
          <p:cNvPr id="6" name="Rettangolo 5"/>
          <p:cNvSpPr/>
          <p:nvPr/>
        </p:nvSpPr>
        <p:spPr>
          <a:xfrm>
            <a:off x="357158" y="285728"/>
            <a:ext cx="6572296" cy="70788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it-IT" sz="4000" dirty="0" smtClean="0"/>
              <a:t>CHE FACCIAMO CON IL RE?</a:t>
            </a:r>
            <a:endParaRPr lang="it-IT" sz="4000"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La fuga del re</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10" name="CasellaDiTesto 9"/>
          <p:cNvSpPr txBox="1"/>
          <p:nvPr/>
        </p:nvSpPr>
        <p:spPr>
          <a:xfrm>
            <a:off x="500034" y="2000240"/>
            <a:ext cx="8143932" cy="372409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it-IT" sz="2800" dirty="0" smtClean="0"/>
          </a:p>
          <a:p>
            <a:pPr algn="ctr"/>
            <a:r>
              <a:rPr lang="it-IT" sz="3600" dirty="0" smtClean="0"/>
              <a:t>Ci si può fidare di Luigi XVI</a:t>
            </a:r>
            <a:r>
              <a:rPr lang="it-IT" sz="3600" dirty="0" smtClean="0"/>
              <a:t>?</a:t>
            </a:r>
          </a:p>
          <a:p>
            <a:endParaRPr lang="it-IT" sz="3600" dirty="0" smtClean="0"/>
          </a:p>
          <a:p>
            <a:r>
              <a:rPr lang="it-IT" sz="3600" dirty="0" smtClean="0"/>
              <a:t>- alcuni vogliono la </a:t>
            </a:r>
            <a:r>
              <a:rPr lang="it-IT" sz="3600" dirty="0" err="1" smtClean="0"/>
              <a:t>destituzione…</a:t>
            </a:r>
            <a:endParaRPr lang="it-IT" sz="3600" dirty="0" smtClean="0"/>
          </a:p>
          <a:p>
            <a:pPr>
              <a:buFontTx/>
              <a:buChar char="-"/>
            </a:pPr>
            <a:r>
              <a:rPr lang="it-IT" sz="3600" dirty="0" smtClean="0"/>
              <a:t> resta sul trono (a patto che accetti la </a:t>
            </a:r>
            <a:r>
              <a:rPr lang="it-IT" sz="3600" dirty="0" smtClean="0"/>
              <a:t>nuova Costituzione</a:t>
            </a:r>
            <a:r>
              <a:rPr lang="it-IT" sz="3600" dirty="0" smtClean="0"/>
              <a:t>) </a:t>
            </a:r>
          </a:p>
          <a:p>
            <a:pPr>
              <a:buFontTx/>
              <a:buChar char="-"/>
            </a:pPr>
            <a:endParaRPr lang="it-IT" sz="2800" dirty="0" smtClean="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La Costituzione del 1791</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15" name="CasellaDiTesto 14"/>
          <p:cNvSpPr txBox="1"/>
          <p:nvPr/>
        </p:nvSpPr>
        <p:spPr>
          <a:xfrm>
            <a:off x="785786" y="2000240"/>
            <a:ext cx="7358114" cy="317009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it-IT" sz="2800" dirty="0" smtClean="0"/>
              <a:t>L’Assemblea nazionale scrive la </a:t>
            </a:r>
            <a:r>
              <a:rPr lang="it-IT" sz="3200" b="1" dirty="0" smtClean="0">
                <a:solidFill>
                  <a:srgbClr val="FF0000"/>
                </a:solidFill>
              </a:rPr>
              <a:t>COSTITUZIONE</a:t>
            </a:r>
            <a:endParaRPr lang="it-IT" sz="3200" b="1" dirty="0" smtClean="0">
              <a:solidFill>
                <a:srgbClr val="FF0000"/>
              </a:solidFill>
            </a:endParaRPr>
          </a:p>
          <a:p>
            <a:pPr algn="just"/>
            <a:endParaRPr lang="it-IT" sz="2800" b="1" dirty="0" smtClean="0">
              <a:solidFill>
                <a:srgbClr val="FF0000"/>
              </a:solidFill>
            </a:endParaRPr>
          </a:p>
          <a:p>
            <a:pPr algn="just">
              <a:buFontTx/>
              <a:buChar char="-"/>
            </a:pPr>
            <a:r>
              <a:rPr lang="it-IT" sz="2800" dirty="0" smtClean="0"/>
              <a:t> La Francia è una </a:t>
            </a:r>
            <a:r>
              <a:rPr lang="it-IT" sz="2800" b="1" dirty="0" smtClean="0">
                <a:solidFill>
                  <a:srgbClr val="FF0000"/>
                </a:solidFill>
              </a:rPr>
              <a:t>monarchia costituzionale </a:t>
            </a:r>
            <a:r>
              <a:rPr lang="it-IT" sz="2800" dirty="0" smtClean="0"/>
              <a:t>in cui i </a:t>
            </a:r>
            <a:r>
              <a:rPr lang="it-IT" sz="2800" b="1" dirty="0" smtClean="0"/>
              <a:t>tre</a:t>
            </a:r>
            <a:r>
              <a:rPr lang="it-IT" sz="2800" dirty="0" smtClean="0"/>
              <a:t> </a:t>
            </a:r>
            <a:r>
              <a:rPr lang="it-IT" sz="2800" b="1" dirty="0" smtClean="0"/>
              <a:t>poteri</a:t>
            </a:r>
            <a:r>
              <a:rPr lang="it-IT" sz="2800" dirty="0" smtClean="0"/>
              <a:t> devono essere </a:t>
            </a:r>
            <a:r>
              <a:rPr lang="it-IT" sz="2800" b="1" dirty="0" smtClean="0"/>
              <a:t>separati</a:t>
            </a:r>
          </a:p>
          <a:p>
            <a:pPr algn="just">
              <a:buFontTx/>
              <a:buChar char="-"/>
            </a:pPr>
            <a:r>
              <a:rPr lang="it-IT" sz="2800" dirty="0" smtClean="0"/>
              <a:t> Diritto di voto: francesi </a:t>
            </a:r>
            <a:r>
              <a:rPr lang="it-IT" sz="2800" b="1" dirty="0" smtClean="0"/>
              <a:t>maschi </a:t>
            </a:r>
            <a:r>
              <a:rPr lang="it-IT" sz="2800" dirty="0" smtClean="0"/>
              <a:t>con un certo </a:t>
            </a:r>
            <a:r>
              <a:rPr lang="it-IT" sz="2800" b="1" dirty="0" smtClean="0"/>
              <a:t>reddito (suffragio </a:t>
            </a:r>
            <a:r>
              <a:rPr lang="it-IT" sz="2800" b="1" u="sng" dirty="0" err="1" smtClean="0"/>
              <a:t>censitario</a:t>
            </a:r>
            <a:r>
              <a:rPr lang="it-IT" sz="2800" b="1" dirty="0" smtClean="0"/>
              <a:t>)</a:t>
            </a:r>
            <a:endParaRPr lang="it-IT" sz="2800" dirty="0" smtClean="0"/>
          </a:p>
          <a:p>
            <a:pPr algn="just">
              <a:buFontTx/>
              <a:buChar char="-"/>
            </a:pPr>
            <a:r>
              <a:rPr lang="it-IT" sz="2800" b="1" dirty="0" smtClean="0"/>
              <a:t> </a:t>
            </a:r>
            <a:r>
              <a:rPr lang="it-IT" sz="2800" dirty="0" smtClean="0"/>
              <a:t>Il re l’accetta il 13 settembre</a:t>
            </a:r>
          </a:p>
        </p:txBody>
      </p:sp>
      <p:sp>
        <p:nvSpPr>
          <p:cNvPr id="9" name="CasellaDiTesto 8"/>
          <p:cNvSpPr txBox="1"/>
          <p:nvPr/>
        </p:nvSpPr>
        <p:spPr>
          <a:xfrm>
            <a:off x="6715140" y="4929198"/>
            <a:ext cx="2071702"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2000" dirty="0" smtClean="0"/>
              <a:t>3 settembre 1791</a:t>
            </a:r>
            <a:endParaRPr lang="it-IT" sz="20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La Costituzione del 1791</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10" name="CasellaDiTesto 9"/>
          <p:cNvSpPr txBox="1"/>
          <p:nvPr/>
        </p:nvSpPr>
        <p:spPr>
          <a:xfrm>
            <a:off x="428596" y="2143116"/>
            <a:ext cx="7715304"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it-IT" sz="2800" dirty="0" smtClean="0"/>
              <a:t>Al </a:t>
            </a:r>
            <a:r>
              <a:rPr lang="it-IT" sz="2800" b="1" dirty="0" smtClean="0"/>
              <a:t>Parlamento</a:t>
            </a:r>
            <a:r>
              <a:rPr lang="it-IT" sz="2800" dirty="0" smtClean="0"/>
              <a:t> (</a:t>
            </a:r>
            <a:r>
              <a:rPr lang="it-IT" sz="2800" dirty="0" smtClean="0"/>
              <a:t>l’</a:t>
            </a:r>
            <a:r>
              <a:rPr lang="it-IT" sz="2800" b="1" dirty="0" smtClean="0">
                <a:solidFill>
                  <a:srgbClr val="FF0000"/>
                </a:solidFill>
              </a:rPr>
              <a:t>ASSEMBLEA LEGISLATIVA</a:t>
            </a:r>
            <a:r>
              <a:rPr lang="it-IT" sz="2800" dirty="0" smtClean="0"/>
              <a:t>, </a:t>
            </a:r>
            <a:r>
              <a:rPr lang="it-IT" sz="2800" dirty="0" smtClean="0"/>
              <a:t>eletta ogni 2 anni) è affidato il potere legislativo</a:t>
            </a:r>
          </a:p>
        </p:txBody>
      </p:sp>
      <p:sp>
        <p:nvSpPr>
          <p:cNvPr id="11" name="CasellaDiTesto 10"/>
          <p:cNvSpPr txBox="1"/>
          <p:nvPr/>
        </p:nvSpPr>
        <p:spPr>
          <a:xfrm>
            <a:off x="428596" y="3643314"/>
            <a:ext cx="7715304"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it-IT" sz="2800" dirty="0" smtClean="0"/>
              <a:t>Al </a:t>
            </a:r>
            <a:r>
              <a:rPr lang="it-IT" sz="2800" b="1" dirty="0" smtClean="0">
                <a:solidFill>
                  <a:srgbClr val="FF0000"/>
                </a:solidFill>
              </a:rPr>
              <a:t>RE</a:t>
            </a:r>
            <a:r>
              <a:rPr lang="it-IT" sz="2800" b="1" dirty="0" smtClean="0"/>
              <a:t> </a:t>
            </a:r>
            <a:r>
              <a:rPr lang="it-IT" sz="2800" b="1" dirty="0" smtClean="0"/>
              <a:t>viene concesso il potere esecutivo </a:t>
            </a:r>
            <a:r>
              <a:rPr lang="it-IT" sz="2800" dirty="0" smtClean="0"/>
              <a:t>(limitato alla </a:t>
            </a:r>
            <a:r>
              <a:rPr lang="it-IT" sz="2800" b="1" dirty="0" smtClean="0"/>
              <a:t>nomina dei ministri</a:t>
            </a:r>
            <a:r>
              <a:rPr lang="it-IT" sz="2800" dirty="0" smtClean="0"/>
              <a:t>, diplomatici, generali)</a:t>
            </a:r>
          </a:p>
        </p:txBody>
      </p:sp>
      <p:sp>
        <p:nvSpPr>
          <p:cNvPr id="13" name="CasellaDiTesto 12"/>
          <p:cNvSpPr txBox="1"/>
          <p:nvPr/>
        </p:nvSpPr>
        <p:spPr>
          <a:xfrm>
            <a:off x="428596" y="5072074"/>
            <a:ext cx="7715304"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lvl="0"/>
            <a:r>
              <a:rPr lang="it-IT" sz="2800" dirty="0" smtClean="0"/>
              <a:t>Ai </a:t>
            </a:r>
            <a:r>
              <a:rPr lang="it-IT" sz="2800" b="1" dirty="0" smtClean="0">
                <a:solidFill>
                  <a:srgbClr val="FF0000"/>
                </a:solidFill>
              </a:rPr>
              <a:t>MAGISTRATI</a:t>
            </a:r>
            <a:r>
              <a:rPr lang="it-IT" sz="2800" dirty="0" smtClean="0"/>
              <a:t> </a:t>
            </a:r>
            <a:r>
              <a:rPr lang="it-IT" sz="2800" dirty="0" smtClean="0"/>
              <a:t>(eletti nelle assemblee popolari) viene assegnato il </a:t>
            </a:r>
            <a:r>
              <a:rPr lang="it-IT" sz="2800" b="1" dirty="0" smtClean="0"/>
              <a:t>potere giudiziario</a:t>
            </a:r>
            <a:endParaRPr lang="it-IT" sz="28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14282" y="2071678"/>
            <a:ext cx="7643866" cy="4524315"/>
          </a:xfrm>
          <a:prstGeom prst="rect">
            <a:avLst/>
          </a:prstGeom>
          <a:noFill/>
        </p:spPr>
        <p:txBody>
          <a:bodyPr wrap="square" rtlCol="0">
            <a:spAutoFit/>
          </a:bodyPr>
          <a:lstStyle/>
          <a:p>
            <a:endParaRPr lang="it-IT" sz="3600" dirty="0" smtClean="0"/>
          </a:p>
          <a:p>
            <a:r>
              <a:rPr lang="it-IT" sz="3600" dirty="0" smtClean="0">
                <a:solidFill>
                  <a:srgbClr val="FF0000"/>
                </a:solidFill>
              </a:rPr>
              <a:t>A</a:t>
            </a:r>
            <a:r>
              <a:rPr lang="it-IT" sz="3600" dirty="0" smtClean="0"/>
              <a:t> – </a:t>
            </a:r>
            <a:r>
              <a:rPr lang="it-IT" sz="3600" dirty="0" smtClean="0"/>
              <a:t>ME LA GODO: GUARDA CHE SUCCEDE IN FRANCIA!</a:t>
            </a:r>
            <a:endParaRPr lang="it-IT" sz="3600" dirty="0" smtClean="0"/>
          </a:p>
          <a:p>
            <a:r>
              <a:rPr lang="it-IT" sz="3600" dirty="0" smtClean="0">
                <a:solidFill>
                  <a:srgbClr val="FF0000"/>
                </a:solidFill>
              </a:rPr>
              <a:t>B</a:t>
            </a:r>
            <a:r>
              <a:rPr lang="it-IT" sz="3600" dirty="0" smtClean="0"/>
              <a:t> – </a:t>
            </a:r>
            <a:r>
              <a:rPr lang="it-IT" sz="3600" dirty="0" smtClean="0"/>
              <a:t>APPROFITTO DELLA SITUAZIONE PER INVADERE LA FRANCIA</a:t>
            </a:r>
            <a:endParaRPr lang="it-IT" sz="3600" dirty="0" smtClean="0"/>
          </a:p>
          <a:p>
            <a:r>
              <a:rPr lang="it-IT" sz="3600" dirty="0" smtClean="0">
                <a:solidFill>
                  <a:srgbClr val="FF0000"/>
                </a:solidFill>
              </a:rPr>
              <a:t>C</a:t>
            </a:r>
            <a:r>
              <a:rPr lang="it-IT" sz="3600" dirty="0" smtClean="0"/>
              <a:t> – DEVO AIUTARE LUIGI XVI: E SE LA RIVOLUZIONE SI ESTENDESSE ANCHE QUI?</a:t>
            </a:r>
            <a:endParaRPr lang="it-IT" sz="3600" dirty="0" smtClean="0"/>
          </a:p>
        </p:txBody>
      </p:sp>
      <p:pic>
        <p:nvPicPr>
          <p:cNvPr id="4" name="Picture 2" descr="Visualizza immagine di origine"/>
          <p:cNvPicPr>
            <a:picLocks noChangeAspect="1" noChangeArrowheads="1" noCrop="1"/>
          </p:cNvPicPr>
          <p:nvPr/>
        </p:nvPicPr>
        <p:blipFill>
          <a:blip r:embed="rId2" cstate="print"/>
          <a:srcRect/>
          <a:stretch>
            <a:fillRect/>
          </a:stretch>
        </p:blipFill>
        <p:spPr bwMode="auto">
          <a:xfrm>
            <a:off x="7358066" y="285728"/>
            <a:ext cx="1500198" cy="2500330"/>
          </a:xfrm>
          <a:prstGeom prst="rect">
            <a:avLst/>
          </a:prstGeom>
          <a:noFill/>
        </p:spPr>
      </p:pic>
      <p:pic>
        <p:nvPicPr>
          <p:cNvPr id="5" name="Picture 2" descr="Visualizza immagine di origine"/>
          <p:cNvPicPr>
            <a:picLocks noChangeAspect="1" noChangeArrowheads="1" noCrop="1"/>
          </p:cNvPicPr>
          <p:nvPr/>
        </p:nvPicPr>
        <p:blipFill>
          <a:blip r:embed="rId3" cstate="print"/>
          <a:srcRect/>
          <a:stretch>
            <a:fillRect/>
          </a:stretch>
        </p:blipFill>
        <p:spPr bwMode="auto">
          <a:xfrm>
            <a:off x="7858148" y="428604"/>
            <a:ext cx="500066" cy="667588"/>
          </a:xfrm>
          <a:prstGeom prst="rect">
            <a:avLst/>
          </a:prstGeom>
          <a:noFill/>
        </p:spPr>
      </p:pic>
      <p:sp>
        <p:nvSpPr>
          <p:cNvPr id="6" name="Rettangolo 5"/>
          <p:cNvSpPr/>
          <p:nvPr/>
        </p:nvSpPr>
        <p:spPr>
          <a:xfrm>
            <a:off x="357158" y="285728"/>
            <a:ext cx="6572296" cy="132343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it-IT" sz="4000" dirty="0" smtClean="0"/>
              <a:t>SEI UN RE </a:t>
            </a:r>
            <a:r>
              <a:rPr lang="it-IT" sz="4000" dirty="0" err="1" smtClean="0"/>
              <a:t>DI</a:t>
            </a:r>
            <a:r>
              <a:rPr lang="it-IT" sz="4000" dirty="0" smtClean="0"/>
              <a:t> UN’ALTRA </a:t>
            </a:r>
            <a:r>
              <a:rPr lang="it-IT" sz="4000" dirty="0" err="1" smtClean="0"/>
              <a:t>NAZIONE…</a:t>
            </a:r>
            <a:endParaRPr lang="it-IT" sz="4000" dirty="0"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La guerra</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10" name="CasellaDiTesto 9"/>
          <p:cNvSpPr txBox="1"/>
          <p:nvPr/>
        </p:nvSpPr>
        <p:spPr>
          <a:xfrm>
            <a:off x="2071670" y="1428736"/>
            <a:ext cx="4786346"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2800" dirty="0" smtClean="0"/>
              <a:t>Nemici interni ed </a:t>
            </a:r>
            <a:r>
              <a:rPr lang="it-IT" sz="3200" b="1" dirty="0" smtClean="0">
                <a:solidFill>
                  <a:srgbClr val="FF0000"/>
                </a:solidFill>
              </a:rPr>
              <a:t>ESTERNI</a:t>
            </a:r>
            <a:endParaRPr lang="it-IT" sz="3200" b="1" dirty="0" smtClean="0">
              <a:solidFill>
                <a:srgbClr val="FF0000"/>
              </a:solidFill>
            </a:endParaRPr>
          </a:p>
        </p:txBody>
      </p:sp>
      <p:sp>
        <p:nvSpPr>
          <p:cNvPr id="11" name="CasellaDiTesto 10"/>
          <p:cNvSpPr txBox="1"/>
          <p:nvPr/>
        </p:nvSpPr>
        <p:spPr>
          <a:xfrm>
            <a:off x="928662" y="2357430"/>
            <a:ext cx="7715304"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800" b="1" dirty="0" smtClean="0"/>
              <a:t>AUSTRIA</a:t>
            </a:r>
            <a:r>
              <a:rPr lang="it-IT" sz="2800" dirty="0" smtClean="0"/>
              <a:t> E </a:t>
            </a:r>
            <a:r>
              <a:rPr lang="it-IT" sz="2800" b="1" dirty="0" smtClean="0"/>
              <a:t>PRUSSIA</a:t>
            </a:r>
          </a:p>
          <a:p>
            <a:r>
              <a:rPr lang="it-IT" sz="2800" dirty="0" smtClean="0"/>
              <a:t>- </a:t>
            </a:r>
            <a:r>
              <a:rPr lang="it-IT" sz="2800" dirty="0" smtClean="0"/>
              <a:t>Pronte ad intervenire con l’esercito per ridare al re tutti i suoi poteri </a:t>
            </a:r>
          </a:p>
        </p:txBody>
      </p:sp>
      <p:sp>
        <p:nvSpPr>
          <p:cNvPr id="13" name="CasellaDiTesto 12"/>
          <p:cNvSpPr txBox="1"/>
          <p:nvPr/>
        </p:nvSpPr>
        <p:spPr>
          <a:xfrm>
            <a:off x="2071670" y="3929066"/>
            <a:ext cx="6858048" cy="230832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lvl="0" algn="r"/>
            <a:r>
              <a:rPr lang="it-IT" sz="2400" b="1" i="1" dirty="0" smtClean="0"/>
              <a:t>Dichiarazione di </a:t>
            </a:r>
            <a:r>
              <a:rPr lang="it-IT" sz="2400" b="1" i="1" dirty="0" err="1" smtClean="0"/>
              <a:t>Pillnitz</a:t>
            </a:r>
            <a:endParaRPr lang="it-IT" sz="2400" b="1" i="1" dirty="0" smtClean="0"/>
          </a:p>
          <a:p>
            <a:pPr lvl="0">
              <a:buFontTx/>
              <a:buChar char="-"/>
            </a:pPr>
            <a:r>
              <a:rPr lang="it-IT" sz="2400" dirty="0" smtClean="0"/>
              <a:t>La “situazione del re di Francia è oggetto di interesse comune a tutti i sovrani d’Europa”</a:t>
            </a:r>
          </a:p>
          <a:p>
            <a:pPr lvl="0">
              <a:buFontTx/>
              <a:buChar char="-"/>
            </a:pPr>
            <a:r>
              <a:rPr lang="it-IT" sz="2400" dirty="0" smtClean="0"/>
              <a:t> L’imperatore austriaco e il re di Prussia si dichiarano pronti ad agire con le forze necessaria, per ristabilire i diritti del sovrano francese</a:t>
            </a:r>
            <a:endParaRPr lang="it-IT" sz="2400" dirty="0"/>
          </a:p>
        </p:txBody>
      </p:sp>
      <p:cxnSp>
        <p:nvCxnSpPr>
          <p:cNvPr id="8" name="Connettore 2 7"/>
          <p:cNvCxnSpPr/>
          <p:nvPr/>
        </p:nvCxnSpPr>
        <p:spPr>
          <a:xfrm rot="5400000">
            <a:off x="5429256" y="2285992"/>
            <a:ext cx="571504" cy="158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9" name="CasellaDiTesto 8"/>
          <p:cNvSpPr txBox="1"/>
          <p:nvPr/>
        </p:nvSpPr>
        <p:spPr>
          <a:xfrm rot="18397818">
            <a:off x="-149407" y="4718572"/>
            <a:ext cx="2857520" cy="7078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lvl="0"/>
            <a:r>
              <a:rPr lang="it-IT" sz="2000" b="1" i="1" dirty="0" smtClean="0"/>
              <a:t>PAURA DELL’ESTENSIONE</a:t>
            </a:r>
          </a:p>
          <a:p>
            <a:pPr lvl="0"/>
            <a:r>
              <a:rPr lang="it-IT" sz="2000" b="1" i="1" dirty="0" smtClean="0"/>
              <a:t>DELLA RIVOLUZIONE</a:t>
            </a:r>
            <a:endParaRPr lang="it-IT" sz="20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La guerra</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10" name="CasellaDiTesto 9"/>
          <p:cNvSpPr txBox="1"/>
          <p:nvPr/>
        </p:nvSpPr>
        <p:spPr>
          <a:xfrm>
            <a:off x="2357422" y="1571612"/>
            <a:ext cx="4071966"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2800" dirty="0" smtClean="0"/>
              <a:t>Nemici interni ed </a:t>
            </a:r>
            <a:r>
              <a:rPr lang="it-IT" sz="2800" b="1" dirty="0" smtClean="0">
                <a:solidFill>
                  <a:srgbClr val="FF0000"/>
                </a:solidFill>
              </a:rPr>
              <a:t>esterni</a:t>
            </a:r>
          </a:p>
        </p:txBody>
      </p:sp>
      <p:sp>
        <p:nvSpPr>
          <p:cNvPr id="11" name="CasellaDiTesto 10"/>
          <p:cNvSpPr txBox="1"/>
          <p:nvPr/>
        </p:nvSpPr>
        <p:spPr>
          <a:xfrm>
            <a:off x="428596" y="2428868"/>
            <a:ext cx="6072230"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800" dirty="0" smtClean="0"/>
              <a:t>L’</a:t>
            </a:r>
            <a:r>
              <a:rPr lang="it-IT" sz="2800" b="1" dirty="0" smtClean="0"/>
              <a:t>Assemblea nazionale </a:t>
            </a:r>
            <a:r>
              <a:rPr lang="it-IT" sz="2800" dirty="0" smtClean="0"/>
              <a:t>vota per la </a:t>
            </a:r>
            <a:r>
              <a:rPr lang="it-IT" sz="3200" b="1" dirty="0" smtClean="0">
                <a:solidFill>
                  <a:srgbClr val="FF0000"/>
                </a:solidFill>
              </a:rPr>
              <a:t>GUERRA PREVENTIVA</a:t>
            </a:r>
            <a:endParaRPr lang="it-IT" sz="3200" dirty="0" smtClean="0">
              <a:solidFill>
                <a:srgbClr val="FF0000"/>
              </a:solidFill>
            </a:endParaRPr>
          </a:p>
        </p:txBody>
      </p:sp>
      <p:cxnSp>
        <p:nvCxnSpPr>
          <p:cNvPr id="8" name="Connettore 2 7"/>
          <p:cNvCxnSpPr/>
          <p:nvPr/>
        </p:nvCxnSpPr>
        <p:spPr>
          <a:xfrm rot="5400000">
            <a:off x="5429256" y="2285992"/>
            <a:ext cx="571504" cy="158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2" name="CasellaDiTesto 11"/>
          <p:cNvSpPr txBox="1"/>
          <p:nvPr/>
        </p:nvSpPr>
        <p:spPr>
          <a:xfrm>
            <a:off x="6143636" y="2857496"/>
            <a:ext cx="214314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dirty="0" smtClean="0"/>
              <a:t>20 aprile 1792</a:t>
            </a:r>
            <a:endParaRPr lang="it-IT" b="1" dirty="0" smtClean="0">
              <a:solidFill>
                <a:srgbClr val="FF0000"/>
              </a:solidFill>
            </a:endParaRPr>
          </a:p>
        </p:txBody>
      </p:sp>
      <p:pic>
        <p:nvPicPr>
          <p:cNvPr id="2052" name="Picture 4" descr="Visualizza immagine di origine"/>
          <p:cNvPicPr>
            <a:picLocks noChangeAspect="1" noChangeArrowheads="1"/>
          </p:cNvPicPr>
          <p:nvPr/>
        </p:nvPicPr>
        <p:blipFill>
          <a:blip r:embed="rId3" cstate="print"/>
          <a:srcRect/>
          <a:stretch>
            <a:fillRect/>
          </a:stretch>
        </p:blipFill>
        <p:spPr bwMode="auto">
          <a:xfrm>
            <a:off x="2143108" y="3500438"/>
            <a:ext cx="4429156" cy="3153367"/>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entesi graffa aperta 7"/>
          <p:cNvSpPr/>
          <p:nvPr/>
        </p:nvSpPr>
        <p:spPr>
          <a:xfrm rot="5400000">
            <a:off x="2143108" y="4786322"/>
            <a:ext cx="142875" cy="3286147"/>
          </a:xfrm>
          <a:prstGeom prst="leftBrace">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it-IT"/>
          </a:p>
        </p:txBody>
      </p:sp>
      <p:sp>
        <p:nvSpPr>
          <p:cNvPr id="2" name="Titolo 1"/>
          <p:cNvSpPr>
            <a:spLocks noGrp="1"/>
          </p:cNvSpPr>
          <p:nvPr>
            <p:ph type="ctrTitle"/>
          </p:nvPr>
        </p:nvSpPr>
        <p:spPr>
          <a:xfrm>
            <a:off x="642910" y="214290"/>
            <a:ext cx="7772400" cy="1470025"/>
          </a:xfrm>
        </p:spPr>
        <p:txBody>
          <a:bodyPr/>
          <a:lstStyle/>
          <a:p>
            <a:r>
              <a:rPr lang="it-IT" dirty="0" smtClean="0"/>
              <a:t>LA SOCIETÀ FRANCESE</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graphicFrame>
        <p:nvGraphicFramePr>
          <p:cNvPr id="7" name="Tabella 6"/>
          <p:cNvGraphicFramePr>
            <a:graphicFrameLocks noGrp="1"/>
          </p:cNvGraphicFramePr>
          <p:nvPr/>
        </p:nvGraphicFramePr>
        <p:xfrm>
          <a:off x="357158" y="1428736"/>
          <a:ext cx="6096000" cy="457708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pPr algn="ctr"/>
                      <a:r>
                        <a:rPr lang="it-IT" dirty="0" smtClean="0">
                          <a:solidFill>
                            <a:schemeClr val="tx1"/>
                          </a:solidFill>
                        </a:rPr>
                        <a:t>NOBILI</a:t>
                      </a:r>
                      <a:endParaRPr lang="it-IT" dirty="0">
                        <a:solidFill>
                          <a:schemeClr val="tx1"/>
                        </a:solidFill>
                      </a:endParaRPr>
                    </a:p>
                  </a:txBody>
                  <a:tcPr>
                    <a:solidFill>
                      <a:srgbClr val="FFC000">
                        <a:alpha val="80000"/>
                      </a:srgbClr>
                    </a:solidFill>
                  </a:tcPr>
                </a:tc>
                <a:tc>
                  <a:txBody>
                    <a:bodyPr/>
                    <a:lstStyle/>
                    <a:p>
                      <a:pPr algn="ctr"/>
                      <a:r>
                        <a:rPr lang="it-IT" dirty="0" smtClean="0">
                          <a:solidFill>
                            <a:schemeClr val="tx1"/>
                          </a:solidFill>
                        </a:rPr>
                        <a:t>CLERO</a:t>
                      </a:r>
                      <a:endParaRPr lang="it-IT" dirty="0">
                        <a:solidFill>
                          <a:schemeClr val="tx1"/>
                        </a:solidFill>
                      </a:endParaRPr>
                    </a:p>
                  </a:txBody>
                  <a:tcPr>
                    <a:solidFill>
                      <a:srgbClr val="FF0000">
                        <a:alpha val="80000"/>
                      </a:srgbClr>
                    </a:solidFill>
                  </a:tcPr>
                </a:tc>
                <a:tc>
                  <a:txBody>
                    <a:bodyPr/>
                    <a:lstStyle/>
                    <a:p>
                      <a:pPr algn="ctr"/>
                      <a:r>
                        <a:rPr lang="it-IT" dirty="0" smtClean="0">
                          <a:solidFill>
                            <a:schemeClr val="tx1"/>
                          </a:solidFill>
                        </a:rPr>
                        <a:t>TERZO STATO</a:t>
                      </a:r>
                      <a:endParaRPr lang="it-IT" dirty="0">
                        <a:solidFill>
                          <a:schemeClr val="tx1"/>
                        </a:solidFill>
                      </a:endParaRPr>
                    </a:p>
                  </a:txBody>
                  <a:tcPr>
                    <a:solidFill>
                      <a:srgbClr val="92D050">
                        <a:alpha val="80000"/>
                      </a:srgbClr>
                    </a:solidFill>
                  </a:tcPr>
                </a:tc>
              </a:tr>
              <a:tr h="370840">
                <a:tc>
                  <a:txBody>
                    <a:bodyPr/>
                    <a:lstStyle/>
                    <a:p>
                      <a:r>
                        <a:rPr lang="it-IT" dirty="0" smtClean="0"/>
                        <a:t>Vaste proprietà </a:t>
                      </a:r>
                      <a:endParaRPr lang="it-IT" dirty="0"/>
                    </a:p>
                  </a:txBody>
                  <a:tcPr>
                    <a:solidFill>
                      <a:srgbClr val="FFC000">
                        <a:alpha val="61000"/>
                      </a:srgbClr>
                    </a:solidFill>
                  </a:tcPr>
                </a:tc>
                <a:tc>
                  <a:txBody>
                    <a:bodyPr/>
                    <a:lstStyle/>
                    <a:p>
                      <a:r>
                        <a:rPr lang="it-IT" dirty="0" smtClean="0"/>
                        <a:t>Vaste proprietà</a:t>
                      </a:r>
                      <a:endParaRPr lang="it-IT" dirty="0"/>
                    </a:p>
                  </a:txBody>
                  <a:tcPr>
                    <a:solidFill>
                      <a:srgbClr val="FF0000">
                        <a:alpha val="61000"/>
                      </a:srgbClr>
                    </a:solidFill>
                  </a:tcPr>
                </a:tc>
                <a:tc>
                  <a:txBody>
                    <a:bodyPr/>
                    <a:lstStyle/>
                    <a:p>
                      <a:r>
                        <a:rPr lang="it-IT" dirty="0" smtClean="0"/>
                        <a:t>Sono coloro che lavorano: il</a:t>
                      </a:r>
                      <a:r>
                        <a:rPr lang="it-IT" baseline="0" dirty="0" smtClean="0"/>
                        <a:t> popolo, i sudditi. Costituiscono un gruppo </a:t>
                      </a:r>
                      <a:r>
                        <a:rPr lang="it-IT" u="sng" baseline="0" dirty="0" smtClean="0"/>
                        <a:t>variegato</a:t>
                      </a:r>
                      <a:r>
                        <a:rPr lang="it-IT" baseline="0" dirty="0" smtClean="0"/>
                        <a:t>.</a:t>
                      </a:r>
                      <a:endParaRPr lang="it-IT" dirty="0"/>
                    </a:p>
                  </a:txBody>
                  <a:tcPr>
                    <a:solidFill>
                      <a:srgbClr val="92D050">
                        <a:alpha val="61000"/>
                      </a:srgbClr>
                    </a:solidFill>
                  </a:tcPr>
                </a:tc>
              </a:tr>
              <a:tr h="370840">
                <a:tc>
                  <a:txBody>
                    <a:bodyPr/>
                    <a:lstStyle/>
                    <a:p>
                      <a:r>
                        <a:rPr lang="it-IT" dirty="0" smtClean="0"/>
                        <a:t>Non pagano tasse</a:t>
                      </a:r>
                      <a:endParaRPr lang="it-IT" dirty="0"/>
                    </a:p>
                  </a:txBody>
                  <a:tcPr>
                    <a:solidFill>
                      <a:srgbClr val="FFC000">
                        <a:alpha val="61000"/>
                      </a:srgbClr>
                    </a:solidFill>
                  </a:tcPr>
                </a:tc>
                <a:tc>
                  <a:txBody>
                    <a:bodyPr/>
                    <a:lstStyle/>
                    <a:p>
                      <a:r>
                        <a:rPr lang="it-IT" dirty="0" smtClean="0"/>
                        <a:t>Non pagano (parzialmente) le</a:t>
                      </a:r>
                      <a:r>
                        <a:rPr lang="it-IT" baseline="0" dirty="0" smtClean="0"/>
                        <a:t> tasse; riscuotono la decima</a:t>
                      </a:r>
                      <a:endParaRPr lang="it-IT" dirty="0"/>
                    </a:p>
                  </a:txBody>
                  <a:tcPr>
                    <a:solidFill>
                      <a:srgbClr val="FF0000">
                        <a:alpha val="61000"/>
                      </a:srgbClr>
                    </a:solidFill>
                  </a:tcPr>
                </a:tc>
                <a:tc>
                  <a:txBody>
                    <a:bodyPr/>
                    <a:lstStyle/>
                    <a:p>
                      <a:r>
                        <a:rPr lang="it-IT" dirty="0" smtClean="0"/>
                        <a:t>Pagano le tasse</a:t>
                      </a:r>
                      <a:endParaRPr lang="it-IT" dirty="0"/>
                    </a:p>
                  </a:txBody>
                  <a:tcPr>
                    <a:solidFill>
                      <a:srgbClr val="92D050">
                        <a:alpha val="61000"/>
                      </a:srgbClr>
                    </a:solidFill>
                  </a:tcPr>
                </a:tc>
              </a:tr>
              <a:tr h="370840">
                <a:tc>
                  <a:txBody>
                    <a:bodyPr/>
                    <a:lstStyle/>
                    <a:p>
                      <a:r>
                        <a:rPr lang="it-IT" dirty="0" smtClean="0"/>
                        <a:t>Importanti cariche a corte e nell’esercito</a:t>
                      </a:r>
                      <a:endParaRPr lang="it-IT" dirty="0"/>
                    </a:p>
                  </a:txBody>
                  <a:tcPr>
                    <a:solidFill>
                      <a:srgbClr val="FFC000">
                        <a:alpha val="61000"/>
                      </a:srgbClr>
                    </a:solidFill>
                  </a:tcPr>
                </a:tc>
                <a:tc>
                  <a:txBody>
                    <a:bodyPr/>
                    <a:lstStyle/>
                    <a:p>
                      <a:r>
                        <a:rPr lang="it-IT" dirty="0" smtClean="0"/>
                        <a:t>Rispondono solo ai tribunali ecclesiastici</a:t>
                      </a:r>
                      <a:endParaRPr lang="it-IT" dirty="0"/>
                    </a:p>
                  </a:txBody>
                  <a:tcPr>
                    <a:solidFill>
                      <a:srgbClr val="FF0000">
                        <a:alpha val="61000"/>
                      </a:srgbClr>
                    </a:solidFill>
                  </a:tcPr>
                </a:tc>
                <a:tc>
                  <a:txBody>
                    <a:bodyPr/>
                    <a:lstStyle/>
                    <a:p>
                      <a:r>
                        <a:rPr lang="it-IT" dirty="0" smtClean="0"/>
                        <a:t>Non hanno</a:t>
                      </a:r>
                      <a:r>
                        <a:rPr lang="it-IT" baseline="0" dirty="0" smtClean="0"/>
                        <a:t> alcuna influenza, alcun potere </a:t>
                      </a:r>
                      <a:endParaRPr lang="it-IT" dirty="0"/>
                    </a:p>
                  </a:txBody>
                  <a:tcPr>
                    <a:solidFill>
                      <a:srgbClr val="92D050">
                        <a:alpha val="61000"/>
                      </a:srgbClr>
                    </a:solidFill>
                  </a:tcPr>
                </a:tc>
              </a:tr>
              <a:tr h="370840">
                <a:tc>
                  <a:txBody>
                    <a:bodyPr/>
                    <a:lstStyle/>
                    <a:p>
                      <a:r>
                        <a:rPr lang="it-IT" dirty="0" smtClean="0"/>
                        <a:t>Diritti feudali</a:t>
                      </a:r>
                      <a:endParaRPr lang="it-IT" dirty="0"/>
                    </a:p>
                  </a:txBody>
                  <a:tcPr>
                    <a:solidFill>
                      <a:srgbClr val="FFC000">
                        <a:alpha val="61000"/>
                      </a:srgbClr>
                    </a:solidFill>
                  </a:tcPr>
                </a:tc>
                <a:tc>
                  <a:txBody>
                    <a:bodyPr/>
                    <a:lstStyle/>
                    <a:p>
                      <a:r>
                        <a:rPr lang="it-IT" dirty="0" smtClean="0"/>
                        <a:t>Divisione alto/basso clero</a:t>
                      </a:r>
                      <a:endParaRPr lang="it-IT" dirty="0"/>
                    </a:p>
                  </a:txBody>
                  <a:tcPr>
                    <a:solidFill>
                      <a:srgbClr val="FF0000">
                        <a:alpha val="61000"/>
                      </a:srgbClr>
                    </a:solidFill>
                  </a:tcPr>
                </a:tc>
                <a:tc>
                  <a:txBody>
                    <a:bodyPr/>
                    <a:lstStyle/>
                    <a:p>
                      <a:endParaRPr lang="it-IT" dirty="0"/>
                    </a:p>
                  </a:txBody>
                  <a:tcPr>
                    <a:solidFill>
                      <a:srgbClr val="92D050">
                        <a:alpha val="61000"/>
                      </a:srgbClr>
                    </a:solidFill>
                  </a:tcPr>
                </a:tc>
              </a:tr>
            </a:tbl>
          </a:graphicData>
        </a:graphic>
      </p:graphicFrame>
      <p:sp>
        <p:nvSpPr>
          <p:cNvPr id="11" name="CasellaDiTesto 10"/>
          <p:cNvSpPr txBox="1"/>
          <p:nvPr/>
        </p:nvSpPr>
        <p:spPr>
          <a:xfrm>
            <a:off x="928662" y="6072206"/>
            <a:ext cx="2643206"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it-IT" sz="3200" dirty="0" smtClean="0">
                <a:latin typeface="Bookman Old Style" pitchFamily="18" charset="0"/>
              </a:rPr>
              <a:t>PRIVILEGI</a:t>
            </a:r>
            <a:endParaRPr lang="it-IT" sz="3200" dirty="0">
              <a:latin typeface="Bookman Old Style" pitchFamily="18" charset="0"/>
            </a:endParaRPr>
          </a:p>
        </p:txBody>
      </p:sp>
      <p:sp>
        <p:nvSpPr>
          <p:cNvPr id="12" name="CasellaDiTesto 11"/>
          <p:cNvSpPr txBox="1"/>
          <p:nvPr/>
        </p:nvSpPr>
        <p:spPr>
          <a:xfrm>
            <a:off x="6500826" y="1571612"/>
            <a:ext cx="2500362" cy="440120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it-IT" sz="2400" b="1" dirty="0" smtClean="0">
                <a:latin typeface="Bookman Old Style" pitchFamily="18" charset="0"/>
              </a:rPr>
              <a:t>Borghesia</a:t>
            </a:r>
          </a:p>
          <a:p>
            <a:pPr>
              <a:buFontTx/>
              <a:buChar char="-"/>
            </a:pPr>
            <a:r>
              <a:rPr lang="it-IT" sz="2400" dirty="0" smtClean="0">
                <a:latin typeface="Bookman Old Style" pitchFamily="18" charset="0"/>
              </a:rPr>
              <a:t> alta</a:t>
            </a:r>
          </a:p>
          <a:p>
            <a:pPr>
              <a:buFontTx/>
              <a:buChar char="-"/>
            </a:pPr>
            <a:r>
              <a:rPr lang="it-IT" sz="2400" dirty="0">
                <a:latin typeface="Bookman Old Style" pitchFamily="18" charset="0"/>
              </a:rPr>
              <a:t> </a:t>
            </a:r>
            <a:r>
              <a:rPr lang="it-IT" sz="2400" dirty="0" smtClean="0">
                <a:latin typeface="Bookman Old Style" pitchFamily="18" charset="0"/>
              </a:rPr>
              <a:t>media</a:t>
            </a:r>
          </a:p>
          <a:p>
            <a:pPr>
              <a:buFontTx/>
              <a:buChar char="-"/>
            </a:pPr>
            <a:r>
              <a:rPr lang="it-IT" sz="2400" dirty="0">
                <a:latin typeface="Bookman Old Style" pitchFamily="18" charset="0"/>
              </a:rPr>
              <a:t> </a:t>
            </a:r>
            <a:r>
              <a:rPr lang="it-IT" sz="2400" dirty="0" smtClean="0">
                <a:latin typeface="Bookman Old Style" pitchFamily="18" charset="0"/>
              </a:rPr>
              <a:t>bassa</a:t>
            </a:r>
          </a:p>
          <a:p>
            <a:pPr>
              <a:buFont typeface="Wingdings"/>
              <a:buChar char="à"/>
            </a:pPr>
            <a:r>
              <a:rPr lang="it-IT" sz="1600" dirty="0" smtClean="0">
                <a:latin typeface="Bookman Old Style" pitchFamily="18" charset="0"/>
                <a:sym typeface="Wingdings" pitchFamily="2" charset="2"/>
              </a:rPr>
              <a:t>Aspirano a contare qualcosa anche dal punto di vista </a:t>
            </a:r>
            <a:r>
              <a:rPr lang="it-IT" sz="1600" b="1" dirty="0" smtClean="0">
                <a:latin typeface="Bookman Old Style" pitchFamily="18" charset="0"/>
                <a:sym typeface="Wingdings" pitchFamily="2" charset="2"/>
              </a:rPr>
              <a:t>politico</a:t>
            </a:r>
          </a:p>
          <a:p>
            <a:pPr>
              <a:buFont typeface="Wingdings"/>
              <a:buChar char="à"/>
            </a:pPr>
            <a:endParaRPr lang="it-IT" sz="1600" dirty="0">
              <a:latin typeface="Bookman Old Style" pitchFamily="18" charset="0"/>
              <a:sym typeface="Wingdings" pitchFamily="2" charset="2"/>
            </a:endParaRPr>
          </a:p>
          <a:p>
            <a:r>
              <a:rPr lang="it-IT" sz="2400" b="1" dirty="0" smtClean="0">
                <a:latin typeface="Bookman Old Style" pitchFamily="18" charset="0"/>
                <a:sym typeface="Wingdings" pitchFamily="2" charset="2"/>
              </a:rPr>
              <a:t>Contadini </a:t>
            </a:r>
            <a:r>
              <a:rPr lang="it-IT" sz="1600" dirty="0" smtClean="0">
                <a:latin typeface="Bookman Old Style" pitchFamily="18" charset="0"/>
                <a:sym typeface="Wingdings" pitchFamily="2" charset="2"/>
              </a:rPr>
              <a:t>(20 milioni, 85%)</a:t>
            </a:r>
            <a:endParaRPr lang="it-IT" sz="1600" b="1" dirty="0" smtClean="0">
              <a:latin typeface="Bookman Old Style" pitchFamily="18" charset="0"/>
              <a:sym typeface="Wingdings" pitchFamily="2" charset="2"/>
            </a:endParaRPr>
          </a:p>
          <a:p>
            <a:pPr>
              <a:buFontTx/>
              <a:buChar char="-"/>
            </a:pPr>
            <a:r>
              <a:rPr lang="it-IT" sz="2400" dirty="0" smtClean="0">
                <a:latin typeface="Bookman Old Style" pitchFamily="18" charset="0"/>
                <a:sym typeface="Wingdings" pitchFamily="2" charset="2"/>
              </a:rPr>
              <a:t> piccoli </a:t>
            </a:r>
            <a:r>
              <a:rPr lang="it-IT" sz="2400" dirty="0" smtClean="0">
                <a:latin typeface="Bookman Old Style" pitchFamily="18" charset="0"/>
                <a:sym typeface="Wingdings" pitchFamily="2" charset="2"/>
              </a:rPr>
              <a:t>  proprietari</a:t>
            </a:r>
            <a:endParaRPr lang="it-IT" sz="2400" dirty="0" smtClean="0">
              <a:latin typeface="Bookman Old Style" pitchFamily="18" charset="0"/>
              <a:sym typeface="Wingdings" pitchFamily="2" charset="2"/>
            </a:endParaRPr>
          </a:p>
          <a:p>
            <a:pPr>
              <a:buFontTx/>
              <a:buChar char="-"/>
            </a:pPr>
            <a:r>
              <a:rPr lang="it-IT" sz="2400" dirty="0" smtClean="0">
                <a:latin typeface="Bookman Old Style" pitchFamily="18" charset="0"/>
                <a:sym typeface="Wingdings" pitchFamily="2" charset="2"/>
              </a:rPr>
              <a:t> braccianti</a:t>
            </a:r>
            <a:endParaRPr lang="it-IT" sz="2400" dirty="0">
              <a:latin typeface="Bookman Old Style" pitchFamily="18"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La guerra</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10" name="CasellaDiTesto 9"/>
          <p:cNvSpPr txBox="1"/>
          <p:nvPr/>
        </p:nvSpPr>
        <p:spPr>
          <a:xfrm>
            <a:off x="2571736" y="1571612"/>
            <a:ext cx="3857652"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2800" dirty="0" smtClean="0"/>
              <a:t>La </a:t>
            </a:r>
            <a:r>
              <a:rPr lang="it-IT" sz="3600" b="1" i="1" dirty="0" smtClean="0">
                <a:solidFill>
                  <a:srgbClr val="FF0000"/>
                </a:solidFill>
              </a:rPr>
              <a:t>MARSIGLIESE</a:t>
            </a:r>
            <a:endParaRPr lang="it-IT" sz="3600" b="1" i="1" dirty="0" smtClean="0">
              <a:solidFill>
                <a:srgbClr val="FF0000"/>
              </a:solidFill>
            </a:endParaRPr>
          </a:p>
        </p:txBody>
      </p:sp>
      <p:sp>
        <p:nvSpPr>
          <p:cNvPr id="11" name="CasellaDiTesto 10"/>
          <p:cNvSpPr txBox="1"/>
          <p:nvPr/>
        </p:nvSpPr>
        <p:spPr>
          <a:xfrm>
            <a:off x="428596" y="2428868"/>
            <a:ext cx="6072230" cy="39703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i="1" dirty="0" err="1" smtClean="0"/>
              <a:t>Allons</a:t>
            </a:r>
            <a:r>
              <a:rPr lang="it-IT" i="1" dirty="0" smtClean="0"/>
              <a:t> </a:t>
            </a:r>
            <a:r>
              <a:rPr lang="it-IT" i="1" dirty="0" err="1" smtClean="0"/>
              <a:t>enfants</a:t>
            </a:r>
            <a:r>
              <a:rPr lang="it-IT" i="1" dirty="0" smtClean="0"/>
              <a:t> de la Patrie	</a:t>
            </a:r>
            <a:endParaRPr lang="it-IT" dirty="0" smtClean="0"/>
          </a:p>
          <a:p>
            <a:r>
              <a:rPr lang="it-IT" i="1" dirty="0" smtClean="0"/>
              <a:t>Le jour de </a:t>
            </a:r>
            <a:r>
              <a:rPr lang="it-IT" i="1" dirty="0" err="1" smtClean="0"/>
              <a:t>gloire</a:t>
            </a:r>
            <a:r>
              <a:rPr lang="it-IT" i="1" dirty="0" smtClean="0"/>
              <a:t> est </a:t>
            </a:r>
            <a:r>
              <a:rPr lang="it-IT" i="1" dirty="0" err="1" smtClean="0"/>
              <a:t>arrivé</a:t>
            </a:r>
            <a:r>
              <a:rPr lang="it-IT" i="1" dirty="0" smtClean="0"/>
              <a:t>!	</a:t>
            </a:r>
          </a:p>
          <a:p>
            <a:r>
              <a:rPr lang="it-IT" dirty="0" smtClean="0"/>
              <a:t> </a:t>
            </a:r>
            <a:r>
              <a:rPr lang="it-IT" i="1" dirty="0" err="1" smtClean="0"/>
              <a:t>Contre</a:t>
            </a:r>
            <a:r>
              <a:rPr lang="it-IT" i="1" dirty="0" smtClean="0"/>
              <a:t> </a:t>
            </a:r>
            <a:r>
              <a:rPr lang="it-IT" i="1" dirty="0" err="1" smtClean="0"/>
              <a:t>nous</a:t>
            </a:r>
            <a:r>
              <a:rPr lang="it-IT" i="1" dirty="0" smtClean="0"/>
              <a:t> de la </a:t>
            </a:r>
            <a:r>
              <a:rPr lang="it-IT" i="1" dirty="0" err="1" smtClean="0"/>
              <a:t>tyrannie</a:t>
            </a:r>
            <a:r>
              <a:rPr lang="it-IT" i="1" dirty="0" smtClean="0"/>
              <a:t>,	</a:t>
            </a:r>
            <a:endParaRPr lang="it-IT" dirty="0" smtClean="0"/>
          </a:p>
          <a:p>
            <a:r>
              <a:rPr lang="it-IT" i="1" dirty="0" smtClean="0"/>
              <a:t>L'</a:t>
            </a:r>
            <a:r>
              <a:rPr lang="it-IT" i="1" dirty="0" err="1" smtClean="0"/>
              <a:t>étendard</a:t>
            </a:r>
            <a:r>
              <a:rPr lang="it-IT" i="1" dirty="0" smtClean="0"/>
              <a:t> </a:t>
            </a:r>
            <a:r>
              <a:rPr lang="it-IT" i="1" dirty="0" err="1" smtClean="0"/>
              <a:t>sanglant</a:t>
            </a:r>
            <a:r>
              <a:rPr lang="it-IT" i="1" dirty="0" smtClean="0"/>
              <a:t> est </a:t>
            </a:r>
            <a:r>
              <a:rPr lang="it-IT" i="1" dirty="0" err="1" smtClean="0"/>
              <a:t>levé</a:t>
            </a:r>
            <a:r>
              <a:rPr lang="it-IT" i="1" dirty="0" smtClean="0"/>
              <a:t>, </a:t>
            </a:r>
            <a:endParaRPr lang="it-IT" dirty="0" smtClean="0"/>
          </a:p>
          <a:p>
            <a:r>
              <a:rPr lang="it-IT" i="1" dirty="0" smtClean="0"/>
              <a:t>l'</a:t>
            </a:r>
            <a:r>
              <a:rPr lang="it-IT" i="1" dirty="0" err="1" smtClean="0"/>
              <a:t>étendard</a:t>
            </a:r>
            <a:r>
              <a:rPr lang="it-IT" i="1" dirty="0" smtClean="0"/>
              <a:t> </a:t>
            </a:r>
            <a:r>
              <a:rPr lang="it-IT" i="1" dirty="0" err="1" smtClean="0"/>
              <a:t>sanglant</a:t>
            </a:r>
            <a:r>
              <a:rPr lang="it-IT" i="1" dirty="0" smtClean="0"/>
              <a:t> est </a:t>
            </a:r>
            <a:r>
              <a:rPr lang="it-IT" i="1" dirty="0" err="1" smtClean="0"/>
              <a:t>levé</a:t>
            </a:r>
            <a:r>
              <a:rPr lang="it-IT" i="1" dirty="0" smtClean="0"/>
              <a:t>.</a:t>
            </a:r>
            <a:endParaRPr lang="it-IT" dirty="0" smtClean="0"/>
          </a:p>
          <a:p>
            <a:r>
              <a:rPr lang="it-IT" i="1" dirty="0" err="1" smtClean="0"/>
              <a:t>Entendez-vous</a:t>
            </a:r>
            <a:r>
              <a:rPr lang="it-IT" i="1" dirty="0" smtClean="0"/>
              <a:t> </a:t>
            </a:r>
            <a:r>
              <a:rPr lang="it-IT" i="1" dirty="0" err="1" smtClean="0"/>
              <a:t>dans</a:t>
            </a:r>
            <a:r>
              <a:rPr lang="it-IT" i="1" dirty="0" smtClean="0"/>
              <a:t> </a:t>
            </a:r>
            <a:r>
              <a:rPr lang="it-IT" i="1" dirty="0" err="1" smtClean="0"/>
              <a:t>les</a:t>
            </a:r>
            <a:r>
              <a:rPr lang="it-IT" i="1" dirty="0" smtClean="0"/>
              <a:t> </a:t>
            </a:r>
            <a:r>
              <a:rPr lang="it-IT" i="1" dirty="0" err="1" smtClean="0"/>
              <a:t>campagnes</a:t>
            </a:r>
            <a:r>
              <a:rPr lang="it-IT" i="1" dirty="0" smtClean="0"/>
              <a:t>	</a:t>
            </a:r>
            <a:endParaRPr lang="it-IT" dirty="0" smtClean="0"/>
          </a:p>
          <a:p>
            <a:r>
              <a:rPr lang="it-IT" i="1" dirty="0" err="1" smtClean="0"/>
              <a:t>Mugir</a:t>
            </a:r>
            <a:r>
              <a:rPr lang="it-IT" i="1" dirty="0" smtClean="0"/>
              <a:t> </a:t>
            </a:r>
            <a:r>
              <a:rPr lang="it-IT" i="1" dirty="0" err="1" smtClean="0"/>
              <a:t>ces</a:t>
            </a:r>
            <a:r>
              <a:rPr lang="it-IT" i="1" dirty="0" smtClean="0"/>
              <a:t> </a:t>
            </a:r>
            <a:r>
              <a:rPr lang="it-IT" i="1" dirty="0" err="1" smtClean="0"/>
              <a:t>féroces</a:t>
            </a:r>
            <a:r>
              <a:rPr lang="it-IT" i="1" dirty="0" smtClean="0"/>
              <a:t> </a:t>
            </a:r>
            <a:r>
              <a:rPr lang="it-IT" i="1" dirty="0" err="1" smtClean="0"/>
              <a:t>soldats</a:t>
            </a:r>
            <a:r>
              <a:rPr lang="it-IT" i="1" dirty="0" smtClean="0"/>
              <a:t>?	</a:t>
            </a:r>
            <a:endParaRPr lang="it-IT" dirty="0" smtClean="0"/>
          </a:p>
          <a:p>
            <a:r>
              <a:rPr lang="it-IT" i="1" dirty="0" err="1" smtClean="0"/>
              <a:t>Ils</a:t>
            </a:r>
            <a:r>
              <a:rPr lang="it-IT" i="1" dirty="0" smtClean="0"/>
              <a:t> </a:t>
            </a:r>
            <a:r>
              <a:rPr lang="it-IT" i="1" dirty="0" err="1" smtClean="0"/>
              <a:t>viennent</a:t>
            </a:r>
            <a:r>
              <a:rPr lang="it-IT" i="1" dirty="0" smtClean="0"/>
              <a:t> </a:t>
            </a:r>
            <a:r>
              <a:rPr lang="it-IT" i="1" dirty="0" err="1" smtClean="0"/>
              <a:t>jusque</a:t>
            </a:r>
            <a:r>
              <a:rPr lang="it-IT" i="1" dirty="0" smtClean="0"/>
              <a:t> </a:t>
            </a:r>
            <a:r>
              <a:rPr lang="it-IT" i="1" dirty="0" err="1" smtClean="0"/>
              <a:t>dans</a:t>
            </a:r>
            <a:r>
              <a:rPr lang="it-IT" i="1" dirty="0" smtClean="0"/>
              <a:t> </a:t>
            </a:r>
            <a:r>
              <a:rPr lang="it-IT" i="1" dirty="0" err="1" smtClean="0"/>
              <a:t>nos</a:t>
            </a:r>
            <a:r>
              <a:rPr lang="it-IT" i="1" dirty="0" smtClean="0"/>
              <a:t> </a:t>
            </a:r>
            <a:r>
              <a:rPr lang="it-IT" i="1" dirty="0" err="1" smtClean="0"/>
              <a:t>bras</a:t>
            </a:r>
            <a:r>
              <a:rPr lang="it-IT" i="1" dirty="0" smtClean="0"/>
              <a:t>	</a:t>
            </a:r>
            <a:endParaRPr lang="it-IT" dirty="0" smtClean="0"/>
          </a:p>
          <a:p>
            <a:r>
              <a:rPr lang="it-IT" i="1" dirty="0" err="1" smtClean="0"/>
              <a:t>Égorger</a:t>
            </a:r>
            <a:r>
              <a:rPr lang="it-IT" i="1" dirty="0" smtClean="0"/>
              <a:t> </a:t>
            </a:r>
            <a:r>
              <a:rPr lang="it-IT" i="1" dirty="0" err="1" smtClean="0"/>
              <a:t>nos</a:t>
            </a:r>
            <a:r>
              <a:rPr lang="it-IT" i="1" dirty="0" smtClean="0"/>
              <a:t> </a:t>
            </a:r>
            <a:r>
              <a:rPr lang="it-IT" i="1" dirty="0" err="1" smtClean="0"/>
              <a:t>fils</a:t>
            </a:r>
            <a:r>
              <a:rPr lang="it-IT" i="1" dirty="0" smtClean="0"/>
              <a:t>, </a:t>
            </a:r>
            <a:r>
              <a:rPr lang="it-IT" i="1" dirty="0" err="1" smtClean="0"/>
              <a:t>nos</a:t>
            </a:r>
            <a:r>
              <a:rPr lang="it-IT" i="1" dirty="0" smtClean="0"/>
              <a:t> </a:t>
            </a:r>
            <a:r>
              <a:rPr lang="it-IT" i="1" dirty="0" err="1" smtClean="0"/>
              <a:t>compagnes</a:t>
            </a:r>
            <a:r>
              <a:rPr lang="it-IT" i="1" dirty="0" smtClean="0"/>
              <a:t>!</a:t>
            </a:r>
            <a:endParaRPr lang="it-IT" dirty="0" smtClean="0"/>
          </a:p>
          <a:p>
            <a:r>
              <a:rPr lang="it-IT" i="1" dirty="0" err="1" smtClean="0"/>
              <a:t>Aux</a:t>
            </a:r>
            <a:r>
              <a:rPr lang="it-IT" i="1" dirty="0" smtClean="0"/>
              <a:t> </a:t>
            </a:r>
            <a:r>
              <a:rPr lang="it-IT" i="1" dirty="0" err="1" smtClean="0"/>
              <a:t>armes</a:t>
            </a:r>
            <a:r>
              <a:rPr lang="it-IT" i="1" dirty="0" smtClean="0"/>
              <a:t>, </a:t>
            </a:r>
            <a:r>
              <a:rPr lang="it-IT" i="1" dirty="0" err="1" smtClean="0"/>
              <a:t>citoyens</a:t>
            </a:r>
            <a:r>
              <a:rPr lang="it-IT" i="1" dirty="0" smtClean="0"/>
              <a:t>	</a:t>
            </a:r>
            <a:endParaRPr lang="it-IT" dirty="0" smtClean="0"/>
          </a:p>
          <a:p>
            <a:r>
              <a:rPr lang="it-IT" i="1" dirty="0" err="1" smtClean="0"/>
              <a:t>Formez</a:t>
            </a:r>
            <a:r>
              <a:rPr lang="it-IT" i="1" dirty="0" smtClean="0"/>
              <a:t> </a:t>
            </a:r>
            <a:r>
              <a:rPr lang="it-IT" i="1" dirty="0" err="1" smtClean="0"/>
              <a:t>vos</a:t>
            </a:r>
            <a:r>
              <a:rPr lang="it-IT" i="1" dirty="0" smtClean="0"/>
              <a:t> </a:t>
            </a:r>
            <a:r>
              <a:rPr lang="it-IT" i="1" dirty="0" err="1" smtClean="0"/>
              <a:t>bataillons</a:t>
            </a:r>
            <a:r>
              <a:rPr lang="it-IT" i="1" dirty="0" smtClean="0"/>
              <a:t>,	</a:t>
            </a:r>
            <a:endParaRPr lang="it-IT" dirty="0" smtClean="0"/>
          </a:p>
          <a:p>
            <a:r>
              <a:rPr lang="it-IT" i="1" dirty="0" err="1" smtClean="0"/>
              <a:t>Marchons</a:t>
            </a:r>
            <a:r>
              <a:rPr lang="it-IT" i="1" dirty="0" smtClean="0"/>
              <a:t>, </a:t>
            </a:r>
            <a:r>
              <a:rPr lang="it-IT" i="1" dirty="0" err="1" smtClean="0"/>
              <a:t>marchons</a:t>
            </a:r>
            <a:r>
              <a:rPr lang="it-IT" i="1" dirty="0" smtClean="0"/>
              <a:t>! </a:t>
            </a:r>
            <a:endParaRPr lang="it-IT" dirty="0" smtClean="0"/>
          </a:p>
          <a:p>
            <a:r>
              <a:rPr lang="it-IT" i="1" dirty="0" err="1" smtClean="0"/>
              <a:t>Qu</a:t>
            </a:r>
            <a:r>
              <a:rPr lang="it-IT" i="1" dirty="0" smtClean="0"/>
              <a:t>'un </a:t>
            </a:r>
            <a:r>
              <a:rPr lang="it-IT" i="1" dirty="0" err="1" smtClean="0"/>
              <a:t>sang</a:t>
            </a:r>
            <a:r>
              <a:rPr lang="it-IT" i="1" dirty="0" smtClean="0"/>
              <a:t> </a:t>
            </a:r>
            <a:r>
              <a:rPr lang="it-IT" i="1" dirty="0" err="1" smtClean="0"/>
              <a:t>impur</a:t>
            </a:r>
            <a:r>
              <a:rPr lang="it-IT" i="1" dirty="0" smtClean="0"/>
              <a:t>	</a:t>
            </a:r>
            <a:endParaRPr lang="it-IT" dirty="0" smtClean="0"/>
          </a:p>
          <a:p>
            <a:r>
              <a:rPr lang="it-IT" i="1" dirty="0" err="1" smtClean="0"/>
              <a:t>Abreuve</a:t>
            </a:r>
            <a:r>
              <a:rPr lang="it-IT" i="1" dirty="0" smtClean="0"/>
              <a:t> </a:t>
            </a:r>
            <a:r>
              <a:rPr lang="it-IT" i="1" dirty="0" err="1" smtClean="0"/>
              <a:t>nos</a:t>
            </a:r>
            <a:r>
              <a:rPr lang="it-IT" i="1" dirty="0" smtClean="0"/>
              <a:t> </a:t>
            </a:r>
            <a:r>
              <a:rPr lang="it-IT" i="1" dirty="0" err="1" smtClean="0"/>
              <a:t>sillons</a:t>
            </a:r>
            <a:r>
              <a:rPr lang="it-IT" i="1" dirty="0" smtClean="0"/>
              <a:t>!</a:t>
            </a:r>
            <a:endParaRPr lang="it-IT" dirty="0"/>
          </a:p>
        </p:txBody>
      </p:sp>
      <p:sp>
        <p:nvSpPr>
          <p:cNvPr id="12" name="CasellaDiTesto 11"/>
          <p:cNvSpPr txBox="1"/>
          <p:nvPr/>
        </p:nvSpPr>
        <p:spPr>
          <a:xfrm>
            <a:off x="6143636" y="2857496"/>
            <a:ext cx="214314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dirty="0" smtClean="0"/>
              <a:t>giugno1792</a:t>
            </a:r>
            <a:endParaRPr lang="it-IT" b="1" dirty="0" smtClean="0">
              <a:solidFill>
                <a:srgbClr val="FF0000"/>
              </a:solidFill>
            </a:endParaRPr>
          </a:p>
        </p:txBody>
      </p:sp>
      <p:pic>
        <p:nvPicPr>
          <p:cNvPr id="1026" name="Picture 2" descr="Visualizza immagine di origine"/>
          <p:cNvPicPr>
            <a:picLocks noChangeAspect="1" noChangeArrowheads="1"/>
          </p:cNvPicPr>
          <p:nvPr/>
        </p:nvPicPr>
        <p:blipFill>
          <a:blip r:embed="rId3" cstate="print"/>
          <a:srcRect/>
          <a:stretch>
            <a:fillRect/>
          </a:stretch>
        </p:blipFill>
        <p:spPr bwMode="auto">
          <a:xfrm>
            <a:off x="4214810" y="3714752"/>
            <a:ext cx="4714868" cy="2357434"/>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La guerra</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10" name="CasellaDiTesto 9"/>
          <p:cNvSpPr txBox="1"/>
          <p:nvPr/>
        </p:nvSpPr>
        <p:spPr>
          <a:xfrm>
            <a:off x="2357422" y="1571612"/>
            <a:ext cx="4071966"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3600" b="1" dirty="0" smtClean="0"/>
              <a:t>INSUCCESSI</a:t>
            </a:r>
            <a:r>
              <a:rPr lang="it-IT" sz="3600" dirty="0" smtClean="0"/>
              <a:t> MILITARI DEI RIVOLUZIONARI</a:t>
            </a:r>
            <a:endParaRPr lang="it-IT" sz="3600" b="1" dirty="0" smtClean="0">
              <a:solidFill>
                <a:srgbClr val="FF0000"/>
              </a:solidFill>
            </a:endParaRPr>
          </a:p>
        </p:txBody>
      </p:sp>
      <p:sp>
        <p:nvSpPr>
          <p:cNvPr id="12" name="CasellaDiTesto 11"/>
          <p:cNvSpPr txBox="1"/>
          <p:nvPr/>
        </p:nvSpPr>
        <p:spPr>
          <a:xfrm>
            <a:off x="857224" y="4286256"/>
            <a:ext cx="7572428" cy="707886"/>
          </a:xfrm>
          <a:prstGeom prst="rect">
            <a:avLst/>
          </a:prstGeom>
          <a:noFill/>
        </p:spPr>
        <p:txBody>
          <a:bodyPr wrap="square" rtlCol="0">
            <a:spAutoFit/>
          </a:bodyPr>
          <a:lstStyle/>
          <a:p>
            <a:pPr algn="ctr"/>
            <a:r>
              <a:rPr lang="it-IT" sz="4000" dirty="0" smtClean="0"/>
              <a:t>MOTIVI?</a:t>
            </a:r>
            <a:endParaRPr lang="it-IT" sz="4000" dirty="0"/>
          </a:p>
        </p:txBody>
      </p:sp>
      <p:pic>
        <p:nvPicPr>
          <p:cNvPr id="16386" name="Picture 2" descr="Visualizza immagine di origine"/>
          <p:cNvPicPr>
            <a:picLocks noChangeAspect="1" noChangeArrowheads="1" noCrop="1"/>
          </p:cNvPicPr>
          <p:nvPr/>
        </p:nvPicPr>
        <p:blipFill>
          <a:blip r:embed="rId3" cstate="print"/>
          <a:srcRect/>
          <a:stretch>
            <a:fillRect/>
          </a:stretch>
        </p:blipFill>
        <p:spPr bwMode="auto">
          <a:xfrm>
            <a:off x="2143108" y="1428736"/>
            <a:ext cx="4572000" cy="457200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La guerra</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11" name="CasellaDiTesto 10"/>
          <p:cNvSpPr txBox="1"/>
          <p:nvPr/>
        </p:nvSpPr>
        <p:spPr>
          <a:xfrm>
            <a:off x="1643042" y="3429000"/>
            <a:ext cx="628654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2800" dirty="0" smtClean="0"/>
              <a:t>Voci di un </a:t>
            </a:r>
            <a:r>
              <a:rPr lang="it-IT" sz="2800" dirty="0" smtClean="0"/>
              <a:t>“</a:t>
            </a:r>
            <a:r>
              <a:rPr lang="it-IT" sz="2800" b="1" dirty="0" smtClean="0"/>
              <a:t>COMPLOTTO AUSTRIACO</a:t>
            </a:r>
            <a:r>
              <a:rPr lang="it-IT" sz="2800" dirty="0" smtClean="0"/>
              <a:t>”</a:t>
            </a:r>
            <a:endParaRPr lang="it-IT" sz="2800" dirty="0" smtClean="0"/>
          </a:p>
        </p:txBody>
      </p:sp>
      <p:sp>
        <p:nvSpPr>
          <p:cNvPr id="9" name="CasellaDiTesto 8"/>
          <p:cNvSpPr txBox="1"/>
          <p:nvPr/>
        </p:nvSpPr>
        <p:spPr>
          <a:xfrm>
            <a:off x="785786" y="1357298"/>
            <a:ext cx="7500990"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3200" dirty="0" smtClean="0"/>
              <a:t>Proclamazione della </a:t>
            </a:r>
            <a:endParaRPr lang="it-IT" sz="3200" dirty="0" smtClean="0"/>
          </a:p>
          <a:p>
            <a:pPr algn="ctr"/>
            <a:r>
              <a:rPr lang="it-IT" sz="3200" dirty="0" smtClean="0"/>
              <a:t>“</a:t>
            </a:r>
            <a:r>
              <a:rPr lang="it-IT" sz="3200" b="1" dirty="0" smtClean="0">
                <a:solidFill>
                  <a:srgbClr val="FF0000"/>
                </a:solidFill>
              </a:rPr>
              <a:t>PATRIA IN PERICOLO</a:t>
            </a:r>
            <a:r>
              <a:rPr lang="it-IT" sz="3200" dirty="0" smtClean="0"/>
              <a:t>”</a:t>
            </a:r>
            <a:endParaRPr lang="it-IT" sz="3200" dirty="0" smtClean="0"/>
          </a:p>
          <a:p>
            <a:pPr algn="ctr"/>
            <a:r>
              <a:rPr lang="it-IT" sz="3200" dirty="0" smtClean="0"/>
              <a:t>- mobilitazione </a:t>
            </a:r>
            <a:r>
              <a:rPr lang="it-IT" sz="3200" dirty="0" smtClean="0"/>
              <a:t>generale (</a:t>
            </a:r>
            <a:r>
              <a:rPr lang="it-IT" sz="3200" i="1" dirty="0" smtClean="0"/>
              <a:t>fratellanza</a:t>
            </a:r>
            <a:r>
              <a:rPr lang="it-IT" sz="3200" dirty="0" smtClean="0"/>
              <a:t>)</a:t>
            </a:r>
          </a:p>
        </p:txBody>
      </p:sp>
      <p:sp>
        <p:nvSpPr>
          <p:cNvPr id="13" name="CasellaDiTesto 12"/>
          <p:cNvSpPr txBox="1"/>
          <p:nvPr/>
        </p:nvSpPr>
        <p:spPr>
          <a:xfrm>
            <a:off x="785786" y="4714884"/>
            <a:ext cx="7572428"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800" dirty="0" smtClean="0"/>
              <a:t>La </a:t>
            </a:r>
            <a:r>
              <a:rPr lang="it-IT" sz="2800" b="1" dirty="0" smtClean="0"/>
              <a:t>folla assale il palazzo del re</a:t>
            </a:r>
            <a:r>
              <a:rPr lang="it-IT" sz="2800" dirty="0" smtClean="0"/>
              <a:t>: tutta la famiglia reale viene trasferita in </a:t>
            </a:r>
            <a:r>
              <a:rPr lang="it-IT" sz="2800" b="1" dirty="0" smtClean="0"/>
              <a:t>carcere</a:t>
            </a:r>
            <a:endParaRPr lang="it-IT" sz="2800" dirty="0" smtClean="0"/>
          </a:p>
        </p:txBody>
      </p:sp>
      <p:sp>
        <p:nvSpPr>
          <p:cNvPr id="15" name="CasellaDiTesto 14"/>
          <p:cNvSpPr txBox="1"/>
          <p:nvPr/>
        </p:nvSpPr>
        <p:spPr>
          <a:xfrm>
            <a:off x="6572264" y="5429264"/>
            <a:ext cx="214314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dirty="0" smtClean="0"/>
              <a:t>10 agosto 1792</a:t>
            </a:r>
            <a:endParaRPr lang="it-IT" b="1" dirty="0" smtClean="0">
              <a:solidFill>
                <a:srgbClr val="FF0000"/>
              </a:solidFill>
            </a:endParaRPr>
          </a:p>
        </p:txBody>
      </p:sp>
      <p:cxnSp>
        <p:nvCxnSpPr>
          <p:cNvPr id="17" name="Connettore 1 16"/>
          <p:cNvCxnSpPr>
            <a:stCxn id="9" idx="2"/>
            <a:endCxn id="11" idx="0"/>
          </p:cNvCxnSpPr>
          <p:nvPr/>
        </p:nvCxnSpPr>
        <p:spPr>
          <a:xfrm rot="16200000" flipH="1">
            <a:off x="4410276" y="3052962"/>
            <a:ext cx="502042" cy="250033"/>
          </a:xfrm>
          <a:prstGeom prst="line">
            <a:avLst/>
          </a:prstGeom>
        </p:spPr>
        <p:style>
          <a:lnRef idx="1">
            <a:schemeClr val="accent2"/>
          </a:lnRef>
          <a:fillRef idx="0">
            <a:schemeClr val="accent2"/>
          </a:fillRef>
          <a:effectRef idx="0">
            <a:schemeClr val="accent2"/>
          </a:effectRef>
          <a:fontRef idx="minor">
            <a:schemeClr val="tx1"/>
          </a:fontRef>
        </p:style>
      </p:cxnSp>
      <p:cxnSp>
        <p:nvCxnSpPr>
          <p:cNvPr id="18" name="Connettore 1 17"/>
          <p:cNvCxnSpPr>
            <a:stCxn id="11" idx="2"/>
            <a:endCxn id="13" idx="0"/>
          </p:cNvCxnSpPr>
          <p:nvPr/>
        </p:nvCxnSpPr>
        <p:spPr>
          <a:xfrm rot="5400000">
            <a:off x="4297825" y="4226395"/>
            <a:ext cx="762664" cy="214314"/>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La guerra</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11" name="CasellaDiTesto 10"/>
          <p:cNvSpPr txBox="1"/>
          <p:nvPr/>
        </p:nvSpPr>
        <p:spPr>
          <a:xfrm>
            <a:off x="5214942" y="1785926"/>
            <a:ext cx="3071834" cy="29238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it-IT" sz="1600" dirty="0" smtClean="0"/>
          </a:p>
          <a:p>
            <a:pPr algn="just"/>
            <a:r>
              <a:rPr lang="it-IT" sz="2800" dirty="0" smtClean="0"/>
              <a:t>Si riunisce la nuova rappresentanza nazionale: la </a:t>
            </a:r>
            <a:r>
              <a:rPr lang="it-IT" sz="2800" b="1" dirty="0" smtClean="0">
                <a:solidFill>
                  <a:srgbClr val="FF0000"/>
                </a:solidFill>
              </a:rPr>
              <a:t>CONVENZIONE</a:t>
            </a:r>
            <a:r>
              <a:rPr lang="it-IT" sz="2800" dirty="0" smtClean="0"/>
              <a:t>, eletta a suffragio universale maschile</a:t>
            </a:r>
          </a:p>
        </p:txBody>
      </p:sp>
      <p:sp>
        <p:nvSpPr>
          <p:cNvPr id="9" name="CasellaDiTesto 8"/>
          <p:cNvSpPr txBox="1"/>
          <p:nvPr/>
        </p:nvSpPr>
        <p:spPr>
          <a:xfrm>
            <a:off x="357158" y="1500174"/>
            <a:ext cx="4572032" cy="507831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800" dirty="0" smtClean="0"/>
              <a:t>Esaltazione rivoluzionaria</a:t>
            </a:r>
          </a:p>
          <a:p>
            <a:r>
              <a:rPr lang="it-IT" sz="2800" dirty="0" smtClean="0"/>
              <a:t> </a:t>
            </a:r>
          </a:p>
          <a:p>
            <a:pPr>
              <a:buFontTx/>
              <a:buChar char="-"/>
            </a:pPr>
            <a:r>
              <a:rPr lang="it-IT" sz="2800" dirty="0" smtClean="0"/>
              <a:t>Miracolo di </a:t>
            </a:r>
            <a:r>
              <a:rPr lang="it-IT" sz="2800" b="1" dirty="0" smtClean="0">
                <a:solidFill>
                  <a:srgbClr val="FF0000"/>
                </a:solidFill>
              </a:rPr>
              <a:t>VALMY</a:t>
            </a:r>
            <a:r>
              <a:rPr lang="it-IT" sz="2800" dirty="0" smtClean="0"/>
              <a:t>: </a:t>
            </a:r>
            <a:r>
              <a:rPr lang="it-IT" sz="2800" dirty="0" smtClean="0"/>
              <a:t>le truppe francesi fermano quelle austro-prussiane che sembravano dover marciare </a:t>
            </a:r>
            <a:r>
              <a:rPr lang="it-IT" sz="2800" dirty="0" smtClean="0"/>
              <a:t>fino </a:t>
            </a:r>
            <a:r>
              <a:rPr lang="it-IT" sz="2800" dirty="0" smtClean="0"/>
              <a:t>a Parigi. </a:t>
            </a:r>
          </a:p>
          <a:p>
            <a:pPr>
              <a:buFontTx/>
              <a:buChar char="-"/>
            </a:pPr>
            <a:r>
              <a:rPr lang="it-IT" sz="2800" dirty="0" smtClean="0"/>
              <a:t> Respiro e fiducia ai rivoluzionari </a:t>
            </a:r>
            <a:r>
              <a:rPr lang="it-IT" sz="2400" i="1" dirty="0" smtClean="0"/>
              <a:t>(Goethe: “Da questo luogo e da questo giorno comincia una nuova era nella storia del mondo”)</a:t>
            </a:r>
          </a:p>
        </p:txBody>
      </p:sp>
      <p:sp>
        <p:nvSpPr>
          <p:cNvPr id="15" name="CasellaDiTesto 14"/>
          <p:cNvSpPr txBox="1"/>
          <p:nvPr/>
        </p:nvSpPr>
        <p:spPr>
          <a:xfrm>
            <a:off x="4714876" y="1571612"/>
            <a:ext cx="214314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dirty="0" smtClean="0"/>
              <a:t>20 settembre 1792</a:t>
            </a:r>
            <a:endParaRPr lang="it-IT" b="1" dirty="0" smtClean="0">
              <a:solidFill>
                <a:srgbClr val="FF0000"/>
              </a:solidFill>
            </a:endParaRPr>
          </a:p>
        </p:txBody>
      </p:sp>
      <p:pic>
        <p:nvPicPr>
          <p:cNvPr id="51202" name="Picture 2" descr="Visualizza immagine di origine"/>
          <p:cNvPicPr>
            <a:picLocks noChangeAspect="1" noChangeArrowheads="1"/>
          </p:cNvPicPr>
          <p:nvPr/>
        </p:nvPicPr>
        <p:blipFill>
          <a:blip r:embed="rId3" cstate="print"/>
          <a:srcRect/>
          <a:stretch>
            <a:fillRect/>
          </a:stretch>
        </p:blipFill>
        <p:spPr bwMode="auto">
          <a:xfrm>
            <a:off x="4857752" y="4857760"/>
            <a:ext cx="1190618" cy="1785927"/>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Visualizza immagine di origine"/>
          <p:cNvPicPr>
            <a:picLocks noChangeAspect="1" noChangeArrowheads="1"/>
          </p:cNvPicPr>
          <p:nvPr/>
        </p:nvPicPr>
        <p:blipFill>
          <a:blip r:embed="rId2" cstate="print"/>
          <a:srcRect/>
          <a:stretch>
            <a:fillRect/>
          </a:stretch>
        </p:blipFill>
        <p:spPr bwMode="auto">
          <a:xfrm>
            <a:off x="1428728" y="357166"/>
            <a:ext cx="6361263" cy="6000792"/>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6 valmy.mp4">
            <a:hlinkClick r:id="" action="ppaction://media"/>
          </p:cNvPr>
          <p:cNvPicPr>
            <a:picLocks noRot="1" noChangeAspect="1"/>
          </p:cNvPicPr>
          <p:nvPr>
            <a:videoFile r:link="rId1"/>
          </p:nvPr>
        </p:nvPicPr>
        <p:blipFill>
          <a:blip r:embed="rId3" cstate="print"/>
          <a:stretch>
            <a:fillRect/>
          </a:stretch>
        </p:blipFill>
        <p:spPr>
          <a:xfrm>
            <a:off x="214282" y="642918"/>
            <a:ext cx="8715436" cy="490243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La Convenzione</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9" name="CasellaDiTesto 8"/>
          <p:cNvSpPr txBox="1"/>
          <p:nvPr/>
        </p:nvSpPr>
        <p:spPr>
          <a:xfrm>
            <a:off x="357158" y="1500174"/>
            <a:ext cx="8572560" cy="89255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it-IT" sz="2800" b="1" dirty="0" smtClean="0"/>
              <a:t>749</a:t>
            </a:r>
            <a:r>
              <a:rPr lang="it-IT" sz="2800" dirty="0" smtClean="0"/>
              <a:t> deputati divisi in tre gruppi </a:t>
            </a:r>
            <a:r>
              <a:rPr lang="it-IT" sz="2400" dirty="0" smtClean="0"/>
              <a:t>(dalla cui posizione in sala derivano i termini </a:t>
            </a:r>
            <a:r>
              <a:rPr lang="it-IT" sz="2400" b="1" dirty="0" smtClean="0"/>
              <a:t>destra, sinistra e centro</a:t>
            </a:r>
            <a:r>
              <a:rPr lang="it-IT" sz="2400" dirty="0" smtClean="0"/>
              <a:t> che ancora oggi usiamo)</a:t>
            </a:r>
            <a:endParaRPr lang="it-IT" sz="2400" i="1" dirty="0" smtClean="0"/>
          </a:p>
        </p:txBody>
      </p:sp>
      <p:graphicFrame>
        <p:nvGraphicFramePr>
          <p:cNvPr id="8" name="Tabella 7"/>
          <p:cNvGraphicFramePr>
            <a:graphicFrameLocks noGrp="1"/>
          </p:cNvGraphicFramePr>
          <p:nvPr/>
        </p:nvGraphicFramePr>
        <p:xfrm>
          <a:off x="285719" y="2884170"/>
          <a:ext cx="8572562" cy="3278886"/>
        </p:xfrm>
        <a:graphic>
          <a:graphicData uri="http://schemas.openxmlformats.org/drawingml/2006/table">
            <a:tbl>
              <a:tblPr/>
              <a:tblGrid>
                <a:gridCol w="2857228"/>
                <a:gridCol w="2857228"/>
                <a:gridCol w="2858106"/>
              </a:tblGrid>
              <a:tr h="451868">
                <a:tc>
                  <a:txBody>
                    <a:bodyPr/>
                    <a:lstStyle/>
                    <a:p>
                      <a:pPr algn="ctr">
                        <a:lnSpc>
                          <a:spcPct val="130000"/>
                        </a:lnSpc>
                        <a:spcAft>
                          <a:spcPts val="0"/>
                        </a:spcAft>
                      </a:pPr>
                      <a:r>
                        <a:rPr lang="it-IT" sz="2400" b="1" i="1" dirty="0">
                          <a:latin typeface="Arial"/>
                          <a:ea typeface="Calibri"/>
                          <a:cs typeface="Times New Roman"/>
                        </a:rPr>
                        <a:t>Sinistra</a:t>
                      </a:r>
                      <a:endParaRPr lang="it-IT" sz="2400" b="1" i="1" dirty="0">
                        <a:latin typeface="Arial"/>
                        <a:ea typeface="Times New Roman"/>
                        <a:cs typeface="Times New Roman"/>
                      </a:endParaRPr>
                    </a:p>
                  </a:txBody>
                  <a:tcPr marL="67332" marR="67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ctr">
                        <a:lnSpc>
                          <a:spcPct val="130000"/>
                        </a:lnSpc>
                        <a:spcAft>
                          <a:spcPts val="0"/>
                        </a:spcAft>
                      </a:pPr>
                      <a:r>
                        <a:rPr lang="it-IT" sz="2400" b="1" i="1" dirty="0">
                          <a:latin typeface="Arial"/>
                          <a:ea typeface="Calibri"/>
                          <a:cs typeface="Times New Roman"/>
                        </a:rPr>
                        <a:t>Centro</a:t>
                      </a:r>
                      <a:endParaRPr lang="it-IT" sz="2400" b="1" i="1" dirty="0">
                        <a:latin typeface="Arial"/>
                        <a:ea typeface="Times New Roman"/>
                        <a:cs typeface="Times New Roman"/>
                      </a:endParaRPr>
                    </a:p>
                  </a:txBody>
                  <a:tcPr marL="67332" marR="67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a:lnSpc>
                          <a:spcPct val="130000"/>
                        </a:lnSpc>
                        <a:spcAft>
                          <a:spcPts val="0"/>
                        </a:spcAft>
                      </a:pPr>
                      <a:r>
                        <a:rPr lang="it-IT" sz="2400" b="1" i="1" dirty="0" smtClean="0">
                          <a:latin typeface="Arial"/>
                          <a:ea typeface="Calibri"/>
                          <a:cs typeface="Times New Roman"/>
                        </a:rPr>
                        <a:t>Destra</a:t>
                      </a:r>
                      <a:endParaRPr lang="it-IT" sz="2400" b="1" i="1" dirty="0">
                        <a:latin typeface="Arial"/>
                        <a:ea typeface="Times New Roman"/>
                        <a:cs typeface="Times New Roman"/>
                      </a:endParaRPr>
                    </a:p>
                  </a:txBody>
                  <a:tcPr marL="67332" marR="67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1807474">
                <a:tc>
                  <a:txBody>
                    <a:bodyPr/>
                    <a:lstStyle/>
                    <a:p>
                      <a:pPr algn="just">
                        <a:lnSpc>
                          <a:spcPct val="130000"/>
                        </a:lnSpc>
                        <a:spcAft>
                          <a:spcPts val="0"/>
                        </a:spcAft>
                      </a:pPr>
                      <a:r>
                        <a:rPr lang="it-IT" sz="2400" b="1" dirty="0">
                          <a:latin typeface="Arial"/>
                          <a:ea typeface="Calibri"/>
                          <a:cs typeface="Times New Roman"/>
                        </a:rPr>
                        <a:t>Montagnardi</a:t>
                      </a:r>
                      <a:endParaRPr lang="it-IT" sz="2400" b="1" dirty="0">
                        <a:latin typeface="Arial"/>
                        <a:ea typeface="Times New Roman"/>
                        <a:cs typeface="Times New Roman"/>
                      </a:endParaRPr>
                    </a:p>
                    <a:p>
                      <a:pPr algn="l">
                        <a:lnSpc>
                          <a:spcPct val="130000"/>
                        </a:lnSpc>
                        <a:spcAft>
                          <a:spcPts val="0"/>
                        </a:spcAft>
                      </a:pPr>
                      <a:r>
                        <a:rPr lang="it-IT" sz="2400" dirty="0">
                          <a:latin typeface="Arial"/>
                          <a:ea typeface="Calibri"/>
                          <a:cs typeface="Times New Roman"/>
                        </a:rPr>
                        <a:t>Giacobini e </a:t>
                      </a:r>
                      <a:r>
                        <a:rPr lang="it-IT" sz="2400" dirty="0" err="1">
                          <a:latin typeface="Arial"/>
                          <a:ea typeface="Calibri"/>
                          <a:cs typeface="Times New Roman"/>
                        </a:rPr>
                        <a:t>C</a:t>
                      </a:r>
                      <a:r>
                        <a:rPr lang="it-IT" sz="2400" dirty="0" err="1" smtClean="0">
                          <a:latin typeface="Arial"/>
                          <a:ea typeface="Calibri"/>
                          <a:cs typeface="Times New Roman"/>
                        </a:rPr>
                        <a:t>ordiglieri</a:t>
                      </a:r>
                      <a:r>
                        <a:rPr lang="it-IT" sz="2400" dirty="0">
                          <a:latin typeface="Arial"/>
                          <a:ea typeface="Calibri"/>
                          <a:cs typeface="Times New Roman"/>
                        </a:rPr>
                        <a:t>, favorevoli alla repubblica e alla democrazia</a:t>
                      </a:r>
                      <a:endParaRPr lang="it-IT" sz="2400" dirty="0">
                        <a:latin typeface="Arial"/>
                        <a:ea typeface="Times New Roman"/>
                        <a:cs typeface="Times New Roman"/>
                      </a:endParaRPr>
                    </a:p>
                  </a:txBody>
                  <a:tcPr marL="67332" marR="67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it-IT" sz="2400" b="1" dirty="0">
                          <a:solidFill>
                            <a:srgbClr val="FF0000"/>
                          </a:solidFill>
                          <a:latin typeface="Arial"/>
                          <a:ea typeface="Calibri"/>
                          <a:cs typeface="Times New Roman"/>
                        </a:rPr>
                        <a:t>Pianura</a:t>
                      </a:r>
                      <a:r>
                        <a:rPr lang="it-IT" sz="2400" dirty="0">
                          <a:latin typeface="Arial"/>
                          <a:ea typeface="Calibri"/>
                          <a:cs typeface="Times New Roman"/>
                        </a:rPr>
                        <a:t> (o Palude)</a:t>
                      </a:r>
                      <a:endParaRPr lang="it-IT" sz="2400" dirty="0">
                        <a:latin typeface="Arial"/>
                        <a:ea typeface="Times New Roman"/>
                        <a:cs typeface="Times New Roman"/>
                      </a:endParaRPr>
                    </a:p>
                    <a:p>
                      <a:pPr algn="l">
                        <a:lnSpc>
                          <a:spcPct val="130000"/>
                        </a:lnSpc>
                        <a:spcAft>
                          <a:spcPts val="0"/>
                        </a:spcAft>
                      </a:pPr>
                      <a:r>
                        <a:rPr lang="it-IT" sz="2400" dirty="0">
                          <a:latin typeface="Arial"/>
                          <a:ea typeface="Calibri"/>
                          <a:cs typeface="Times New Roman"/>
                        </a:rPr>
                        <a:t>Nessun preciso orientamento politico</a:t>
                      </a:r>
                      <a:endParaRPr lang="it-IT" sz="2400" dirty="0">
                        <a:latin typeface="Arial"/>
                        <a:ea typeface="Times New Roman"/>
                        <a:cs typeface="Times New Roman"/>
                      </a:endParaRPr>
                    </a:p>
                  </a:txBody>
                  <a:tcPr marL="67332" marR="67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it-IT" sz="2400" b="1" dirty="0">
                          <a:latin typeface="Arial"/>
                          <a:ea typeface="Calibri"/>
                          <a:cs typeface="Times New Roman"/>
                        </a:rPr>
                        <a:t>Girondini</a:t>
                      </a:r>
                      <a:endParaRPr lang="it-IT" sz="2400" b="1" dirty="0">
                        <a:latin typeface="Arial"/>
                        <a:ea typeface="Times New Roman"/>
                        <a:cs typeface="Times New Roman"/>
                      </a:endParaRPr>
                    </a:p>
                    <a:p>
                      <a:pPr algn="l">
                        <a:lnSpc>
                          <a:spcPct val="130000"/>
                        </a:lnSpc>
                        <a:spcAft>
                          <a:spcPts val="0"/>
                        </a:spcAft>
                      </a:pPr>
                      <a:r>
                        <a:rPr lang="it-IT" sz="2400" dirty="0">
                          <a:latin typeface="Arial"/>
                          <a:ea typeface="Calibri"/>
                          <a:cs typeface="Times New Roman"/>
                        </a:rPr>
                        <a:t>Favorevoli a soluzioni moderate</a:t>
                      </a:r>
                      <a:endParaRPr lang="it-IT" sz="2400" dirty="0">
                        <a:latin typeface="Arial"/>
                        <a:ea typeface="Times New Roman"/>
                        <a:cs typeface="Times New Roman"/>
                      </a:endParaRPr>
                    </a:p>
                  </a:txBody>
                  <a:tcPr marL="67332" marR="67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 name="Picture 2" descr="Visualizza immagine di origine"/>
          <p:cNvPicPr>
            <a:picLocks noChangeAspect="1" noChangeArrowheads="1"/>
          </p:cNvPicPr>
          <p:nvPr/>
        </p:nvPicPr>
        <p:blipFill>
          <a:blip r:embed="rId3" cstate="print"/>
          <a:srcRect/>
          <a:stretch>
            <a:fillRect/>
          </a:stretch>
        </p:blipFill>
        <p:spPr bwMode="auto">
          <a:xfrm>
            <a:off x="4500562" y="4857760"/>
            <a:ext cx="2756094" cy="178595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85720" y="2500306"/>
            <a:ext cx="7000924" cy="3416320"/>
          </a:xfrm>
          <a:prstGeom prst="rect">
            <a:avLst/>
          </a:prstGeom>
          <a:noFill/>
        </p:spPr>
        <p:txBody>
          <a:bodyPr wrap="square" rtlCol="0">
            <a:spAutoFit/>
          </a:bodyPr>
          <a:lstStyle/>
          <a:p>
            <a:endParaRPr lang="it-IT" sz="3600" dirty="0" smtClean="0"/>
          </a:p>
          <a:p>
            <a:r>
              <a:rPr lang="it-IT" sz="3600" dirty="0" smtClean="0">
                <a:solidFill>
                  <a:srgbClr val="FF0000"/>
                </a:solidFill>
              </a:rPr>
              <a:t>A</a:t>
            </a:r>
            <a:r>
              <a:rPr lang="it-IT" sz="3600" dirty="0" smtClean="0"/>
              <a:t> – </a:t>
            </a:r>
            <a:r>
              <a:rPr lang="it-IT" sz="3600" dirty="0" smtClean="0"/>
              <a:t>MANTENIAMOLO SUL TRONO, SENZA POTERI</a:t>
            </a:r>
            <a:r>
              <a:rPr lang="it-IT" sz="3600" dirty="0" smtClean="0"/>
              <a:t> </a:t>
            </a:r>
            <a:endParaRPr lang="it-IT" sz="3600" dirty="0" smtClean="0"/>
          </a:p>
          <a:p>
            <a:r>
              <a:rPr lang="it-IT" sz="3600" dirty="0" smtClean="0">
                <a:solidFill>
                  <a:srgbClr val="FF0000"/>
                </a:solidFill>
              </a:rPr>
              <a:t>B</a:t>
            </a:r>
            <a:r>
              <a:rPr lang="it-IT" sz="3600" dirty="0" smtClean="0"/>
              <a:t> – </a:t>
            </a:r>
            <a:r>
              <a:rPr lang="it-IT" sz="3600" dirty="0" smtClean="0"/>
              <a:t>DEPONIAMOLO</a:t>
            </a:r>
            <a:endParaRPr lang="it-IT" sz="3600" dirty="0" smtClean="0"/>
          </a:p>
          <a:p>
            <a:r>
              <a:rPr lang="it-IT" sz="3600" dirty="0" smtClean="0">
                <a:solidFill>
                  <a:srgbClr val="FF0000"/>
                </a:solidFill>
              </a:rPr>
              <a:t>C</a:t>
            </a:r>
            <a:r>
              <a:rPr lang="it-IT" sz="3600" dirty="0" smtClean="0"/>
              <a:t> – CONDANNIAMOLO ALL’ESILIO</a:t>
            </a:r>
          </a:p>
          <a:p>
            <a:r>
              <a:rPr lang="it-IT" sz="3600" dirty="0" smtClean="0">
                <a:solidFill>
                  <a:srgbClr val="FF0000"/>
                </a:solidFill>
              </a:rPr>
              <a:t>D</a:t>
            </a:r>
            <a:r>
              <a:rPr lang="it-IT" sz="3600" dirty="0" smtClean="0"/>
              <a:t> – CONDANNIAMOLO A MORTE</a:t>
            </a:r>
            <a:endParaRPr lang="it-IT" sz="3600" dirty="0" smtClean="0"/>
          </a:p>
        </p:txBody>
      </p:sp>
      <p:pic>
        <p:nvPicPr>
          <p:cNvPr id="4" name="Picture 2" descr="Visualizza immagine di origine"/>
          <p:cNvPicPr>
            <a:picLocks noChangeAspect="1" noChangeArrowheads="1" noCrop="1"/>
          </p:cNvPicPr>
          <p:nvPr/>
        </p:nvPicPr>
        <p:blipFill>
          <a:blip r:embed="rId2" cstate="print"/>
          <a:srcRect/>
          <a:stretch>
            <a:fillRect/>
          </a:stretch>
        </p:blipFill>
        <p:spPr bwMode="auto">
          <a:xfrm>
            <a:off x="7358066" y="285728"/>
            <a:ext cx="1500198" cy="2500330"/>
          </a:xfrm>
          <a:prstGeom prst="rect">
            <a:avLst/>
          </a:prstGeom>
          <a:noFill/>
        </p:spPr>
      </p:pic>
      <p:pic>
        <p:nvPicPr>
          <p:cNvPr id="5" name="Picture 2" descr="Visualizza immagine di origine"/>
          <p:cNvPicPr>
            <a:picLocks noChangeAspect="1" noChangeArrowheads="1" noCrop="1"/>
          </p:cNvPicPr>
          <p:nvPr/>
        </p:nvPicPr>
        <p:blipFill>
          <a:blip r:embed="rId3" cstate="print"/>
          <a:srcRect/>
          <a:stretch>
            <a:fillRect/>
          </a:stretch>
        </p:blipFill>
        <p:spPr bwMode="auto">
          <a:xfrm>
            <a:off x="7858148" y="428604"/>
            <a:ext cx="500066" cy="667588"/>
          </a:xfrm>
          <a:prstGeom prst="rect">
            <a:avLst/>
          </a:prstGeom>
          <a:noFill/>
        </p:spPr>
      </p:pic>
      <p:sp>
        <p:nvSpPr>
          <p:cNvPr id="6" name="Rettangolo 5"/>
          <p:cNvSpPr/>
          <p:nvPr/>
        </p:nvSpPr>
        <p:spPr>
          <a:xfrm>
            <a:off x="357158" y="285728"/>
            <a:ext cx="6572296" cy="132343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it-IT" sz="4000" dirty="0" smtClean="0"/>
              <a:t>PROCESSIAMO IL </a:t>
            </a:r>
            <a:r>
              <a:rPr lang="it-IT" sz="4000" dirty="0" err="1" smtClean="0"/>
              <a:t>RE…</a:t>
            </a:r>
            <a:r>
              <a:rPr lang="it-IT" sz="4000" dirty="0" smtClean="0"/>
              <a:t> CHE NE FACCIAMO?</a:t>
            </a:r>
            <a:endParaRPr lang="it-IT" sz="4000" dirty="0"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Condanna a morte del re</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9" name="CasellaDiTesto 8"/>
          <p:cNvSpPr txBox="1"/>
          <p:nvPr/>
        </p:nvSpPr>
        <p:spPr>
          <a:xfrm>
            <a:off x="1428728" y="1500174"/>
            <a:ext cx="6286544"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2800" b="1" dirty="0" smtClean="0"/>
              <a:t>Abolizione</a:t>
            </a:r>
            <a:r>
              <a:rPr lang="it-IT" sz="2800" dirty="0" smtClean="0"/>
              <a:t> (all’unanimità) della </a:t>
            </a:r>
            <a:r>
              <a:rPr lang="it-IT" sz="2800" b="1" dirty="0" smtClean="0"/>
              <a:t>monarchia</a:t>
            </a:r>
            <a:r>
              <a:rPr lang="it-IT" sz="2800" dirty="0" smtClean="0"/>
              <a:t> e proclamazione della </a:t>
            </a:r>
            <a:r>
              <a:rPr lang="it-IT" sz="2800" b="1" dirty="0" smtClean="0">
                <a:solidFill>
                  <a:srgbClr val="FF0000"/>
                </a:solidFill>
              </a:rPr>
              <a:t>REPUBBLICA</a:t>
            </a:r>
            <a:r>
              <a:rPr lang="it-IT" sz="2800" dirty="0" smtClean="0"/>
              <a:t> </a:t>
            </a:r>
            <a:r>
              <a:rPr lang="it-IT" sz="2800" dirty="0" smtClean="0"/>
              <a:t>francese “una e indivisibile”</a:t>
            </a:r>
            <a:endParaRPr lang="it-IT" sz="2400" i="1" dirty="0" smtClean="0"/>
          </a:p>
        </p:txBody>
      </p:sp>
      <p:sp>
        <p:nvSpPr>
          <p:cNvPr id="6" name="CasellaDiTesto 5"/>
          <p:cNvSpPr txBox="1"/>
          <p:nvPr/>
        </p:nvSpPr>
        <p:spPr>
          <a:xfrm>
            <a:off x="7072330" y="1285860"/>
            <a:ext cx="1928858"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dirty="0" smtClean="0"/>
              <a:t>21 settembre 1792</a:t>
            </a:r>
            <a:endParaRPr lang="it-IT" b="1" dirty="0" smtClean="0">
              <a:solidFill>
                <a:srgbClr val="FF0000"/>
              </a:solidFill>
            </a:endParaRPr>
          </a:p>
        </p:txBody>
      </p:sp>
      <p:sp>
        <p:nvSpPr>
          <p:cNvPr id="7" name="CasellaDiTesto 6"/>
          <p:cNvSpPr txBox="1"/>
          <p:nvPr/>
        </p:nvSpPr>
        <p:spPr>
          <a:xfrm>
            <a:off x="428596" y="3286124"/>
            <a:ext cx="5500726" cy="310854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it-IT" sz="2800" b="1" dirty="0" smtClean="0"/>
              <a:t>Processo al re</a:t>
            </a:r>
          </a:p>
          <a:p>
            <a:pPr algn="just"/>
            <a:r>
              <a:rPr lang="it-IT" sz="2400" dirty="0" smtClean="0"/>
              <a:t>Condanna a stretta maggioranza: “colpevole di cospirazione contro la sicurezza generale dello stato”</a:t>
            </a:r>
          </a:p>
          <a:p>
            <a:pPr algn="just">
              <a:buFont typeface="Arial" pitchFamily="34" charset="0"/>
              <a:buChar char="•"/>
            </a:pPr>
            <a:r>
              <a:rPr lang="it-IT" sz="2400" dirty="0" smtClean="0"/>
              <a:t> il 21 gennaio 1793 il re viene </a:t>
            </a:r>
            <a:r>
              <a:rPr lang="it-IT" sz="2400" b="1" dirty="0" smtClean="0"/>
              <a:t>ghigliottinato</a:t>
            </a:r>
          </a:p>
          <a:p>
            <a:pPr algn="just">
              <a:buFont typeface="Arial" pitchFamily="34" charset="0"/>
              <a:buChar char="•"/>
            </a:pPr>
            <a:r>
              <a:rPr lang="it-IT" sz="2400" b="1" i="1" dirty="0" smtClean="0"/>
              <a:t> </a:t>
            </a:r>
            <a:r>
              <a:rPr lang="it-IT" sz="2400" dirty="0" smtClean="0"/>
              <a:t>poco dopo viene ghigliottinata anche Maria Antonietta</a:t>
            </a:r>
          </a:p>
        </p:txBody>
      </p:sp>
      <p:pic>
        <p:nvPicPr>
          <p:cNvPr id="10" name="Immagine 9"/>
          <p:cNvPicPr/>
          <p:nvPr/>
        </p:nvPicPr>
        <p:blipFill>
          <a:blip r:embed="rId3" cstate="print"/>
          <a:srcRect/>
          <a:stretch>
            <a:fillRect/>
          </a:stretch>
        </p:blipFill>
        <p:spPr bwMode="auto">
          <a:xfrm>
            <a:off x="6786578" y="4000504"/>
            <a:ext cx="2095505" cy="1707838"/>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Ghigliottina</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7" name="CasellaDiTesto 6"/>
          <p:cNvSpPr txBox="1"/>
          <p:nvPr/>
        </p:nvSpPr>
        <p:spPr>
          <a:xfrm>
            <a:off x="214282" y="1357298"/>
            <a:ext cx="5500726" cy="310854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it-IT" sz="2800" dirty="0" smtClean="0"/>
              <a:t>Macchina in uso a partire dal 1792, nasce nell’atmosfera di uguaglianza (i modi di esecuzione erano diversi per le diverse classi sociali) e umanitaria (per l’immediatezza della morte) da un’idea del medico francese Joseph </a:t>
            </a:r>
            <a:r>
              <a:rPr lang="it-IT" sz="2800" dirty="0" err="1" smtClean="0"/>
              <a:t>Guillotin</a:t>
            </a:r>
            <a:endParaRPr lang="it-IT" sz="2400" dirty="0" smtClean="0"/>
          </a:p>
        </p:txBody>
      </p:sp>
      <p:pic>
        <p:nvPicPr>
          <p:cNvPr id="2050" name="Picture 2" descr="Visualizza immagine di origine"/>
          <p:cNvPicPr>
            <a:picLocks noChangeAspect="1" noChangeArrowheads="1"/>
          </p:cNvPicPr>
          <p:nvPr/>
        </p:nvPicPr>
        <p:blipFill>
          <a:blip r:embed="rId3" cstate="print"/>
          <a:srcRect l="17990" r="10050"/>
          <a:stretch>
            <a:fillRect/>
          </a:stretch>
        </p:blipFill>
        <p:spPr bwMode="auto">
          <a:xfrm>
            <a:off x="5857884" y="1214422"/>
            <a:ext cx="3143272" cy="5286412"/>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LA SOCIETÀ FRANCESE</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pic>
        <p:nvPicPr>
          <p:cNvPr id="55298" name="Picture 2" descr="Visualizza immagine di origine"/>
          <p:cNvPicPr>
            <a:picLocks noChangeAspect="1" noChangeArrowheads="1"/>
          </p:cNvPicPr>
          <p:nvPr/>
        </p:nvPicPr>
        <p:blipFill>
          <a:blip r:embed="rId3" cstate="print"/>
          <a:srcRect/>
          <a:stretch>
            <a:fillRect/>
          </a:stretch>
        </p:blipFill>
        <p:spPr bwMode="auto">
          <a:xfrm>
            <a:off x="341493" y="1500174"/>
            <a:ext cx="3878052" cy="4967288"/>
          </a:xfrm>
          <a:prstGeom prst="rect">
            <a:avLst/>
          </a:prstGeom>
          <a:noFill/>
        </p:spPr>
      </p:pic>
      <p:pic>
        <p:nvPicPr>
          <p:cNvPr id="55300" name="Picture 4" descr="Visualizza immagine di origine"/>
          <p:cNvPicPr>
            <a:picLocks noChangeAspect="1" noChangeArrowheads="1"/>
          </p:cNvPicPr>
          <p:nvPr/>
        </p:nvPicPr>
        <p:blipFill>
          <a:blip r:embed="rId4" cstate="print"/>
          <a:srcRect/>
          <a:stretch>
            <a:fillRect/>
          </a:stretch>
        </p:blipFill>
        <p:spPr bwMode="auto">
          <a:xfrm>
            <a:off x="4643438" y="1357298"/>
            <a:ext cx="3500462" cy="500066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1 ghigliottina e pena di morte.mp4">
            <a:hlinkClick r:id="" action="ppaction://media"/>
          </p:cNvPr>
          <p:cNvPicPr>
            <a:picLocks noRot="1" noChangeAspect="1"/>
          </p:cNvPicPr>
          <p:nvPr>
            <a:videoFile r:link="rId1"/>
          </p:nvPr>
        </p:nvPicPr>
        <p:blipFill>
          <a:blip r:embed="rId3" cstate="print"/>
          <a:stretch>
            <a:fillRect/>
          </a:stretch>
        </p:blipFill>
        <p:spPr>
          <a:xfrm>
            <a:off x="214282" y="714357"/>
            <a:ext cx="8636060" cy="485778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Ghigliottina</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7" name="CasellaDiTesto 6"/>
          <p:cNvSpPr txBox="1"/>
          <p:nvPr/>
        </p:nvSpPr>
        <p:spPr>
          <a:xfrm>
            <a:off x="214282" y="1357298"/>
            <a:ext cx="5500726" cy="483209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it-IT" sz="2200" dirty="0" smtClean="0"/>
              <a:t>Luigi XVI venne ghigliottinato il 21 gennaio 1793 nell'attuale </a:t>
            </a:r>
            <a:r>
              <a:rPr lang="it-IT" sz="2200" dirty="0" err="1" smtClean="0"/>
              <a:t>place</a:t>
            </a:r>
            <a:r>
              <a:rPr lang="it-IT" sz="2200" dirty="0" smtClean="0"/>
              <a:t> de la Concorde, quattro giorni dopo che i membri della Convenzione ne avevano decretato la condanna a morte per alto tradimento. </a:t>
            </a:r>
          </a:p>
          <a:p>
            <a:pPr algn="just"/>
            <a:r>
              <a:rPr lang="it-IT" sz="2200" dirty="0" smtClean="0"/>
              <a:t>Il giorno della decapitazione, dopo essere stato tenuto prigioniero nella Torre del Tempio, venne portato alla ghigliottina in carrozza, vestito di bianco e con in mano il libro dei Salmi. Morì come cittadino Luigi </a:t>
            </a:r>
            <a:r>
              <a:rPr lang="it-IT" sz="2200" dirty="0" err="1" smtClean="0"/>
              <a:t>Capeto</a:t>
            </a:r>
            <a:r>
              <a:rPr lang="it-IT" sz="2200" dirty="0" smtClean="0"/>
              <a:t> e le sue ultime parole furono: “</a:t>
            </a:r>
            <a:r>
              <a:rPr lang="it-IT" sz="2200" i="1" dirty="0" smtClean="0"/>
              <a:t>Muoio innocente dei delitti di cui mi si accusa. Perdono coloro che mi uccidono. Che il mio sangue non ricada mai sulla Francia!</a:t>
            </a:r>
            <a:r>
              <a:rPr lang="it-IT" sz="2200" dirty="0" smtClean="0"/>
              <a:t>”</a:t>
            </a:r>
            <a:endParaRPr lang="it-IT" sz="2200" dirty="0"/>
          </a:p>
        </p:txBody>
      </p:sp>
      <p:pic>
        <p:nvPicPr>
          <p:cNvPr id="57346" name="Picture 2" descr="Visualizza immagine di origine"/>
          <p:cNvPicPr>
            <a:picLocks noChangeAspect="1" noChangeArrowheads="1"/>
          </p:cNvPicPr>
          <p:nvPr/>
        </p:nvPicPr>
        <p:blipFill>
          <a:blip r:embed="rId3" cstate="print"/>
          <a:srcRect l="5926" t="8889" r="5184"/>
          <a:stretch>
            <a:fillRect/>
          </a:stretch>
        </p:blipFill>
        <p:spPr bwMode="auto">
          <a:xfrm>
            <a:off x="5929322" y="2428868"/>
            <a:ext cx="2927204" cy="2000240"/>
          </a:xfrm>
          <a:prstGeom prst="rect">
            <a:avLst/>
          </a:prstGeom>
          <a:noFill/>
        </p:spPr>
      </p:pic>
      <p:sp>
        <p:nvSpPr>
          <p:cNvPr id="8" name="Rettangolo 7"/>
          <p:cNvSpPr/>
          <p:nvPr/>
        </p:nvSpPr>
        <p:spPr>
          <a:xfrm>
            <a:off x="6286512" y="4643446"/>
            <a:ext cx="2117696" cy="369332"/>
          </a:xfrm>
          <a:prstGeom prst="rect">
            <a:avLst/>
          </a:prstGeom>
        </p:spPr>
        <p:txBody>
          <a:bodyPr wrap="none">
            <a:spAutoFit/>
          </a:bodyPr>
          <a:lstStyle/>
          <a:p>
            <a:r>
              <a:rPr lang="it-IT" i="1" dirty="0" err="1" smtClean="0"/>
              <a:t>place</a:t>
            </a:r>
            <a:r>
              <a:rPr lang="it-IT" i="1" dirty="0" smtClean="0"/>
              <a:t> de la Concorde</a:t>
            </a:r>
            <a:endParaRPr lang="it-IT" i="1"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Condanna a morte del re</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9" name="CasellaDiTesto 8"/>
          <p:cNvSpPr txBox="1"/>
          <p:nvPr/>
        </p:nvSpPr>
        <p:spPr>
          <a:xfrm>
            <a:off x="714348" y="1500174"/>
            <a:ext cx="7929618" cy="449353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it-IT" sz="2200" b="1" dirty="0" smtClean="0"/>
              <a:t>Robespierre</a:t>
            </a:r>
            <a:r>
              <a:rPr lang="it-IT" sz="2200" dirty="0" smtClean="0"/>
              <a:t> proclamò: “Luigi non deve essere giudicato, è già condannato, oppure la Repubblica è priva di qualsiasi </a:t>
            </a:r>
            <a:r>
              <a:rPr lang="it-IT" sz="2200" dirty="0" err="1" smtClean="0"/>
              <a:t>giustificazione…</a:t>
            </a:r>
            <a:r>
              <a:rPr lang="it-IT" sz="2200" dirty="0" smtClean="0"/>
              <a:t> Il popolo non pronuncia condanne contro i re, li annienta. La pena di morte in generale è un delitto e perciò può essere giustificata solo nei casi in cui la sicurezza degli individui o dell’organismo sociale la renda imperativa. La sicurezza pubblica non è messa in pericolo nei casi di delitti comuni, giacché la società può sempre proteggere se stessa mediante altri mezzi, e impedire al criminale di essere nocivo. Ma di un re detronizzato nel mezzo di una rivoluzione – un re il cui solo nome attira il flagello della guerra sulla nazione agitata – né la prigionia né l’esilio possono autorizzare lo stato a disinteressarsi. Luigi deve morire perché la patria possa vivere!”.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Condanna a morte del re</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9" name="CasellaDiTesto 8"/>
          <p:cNvSpPr txBox="1"/>
          <p:nvPr/>
        </p:nvSpPr>
        <p:spPr>
          <a:xfrm>
            <a:off x="500034" y="1500174"/>
            <a:ext cx="8072494" cy="415498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it-IT" sz="2200" dirty="0" smtClean="0"/>
              <a:t>Il deputato giacobino </a:t>
            </a:r>
            <a:r>
              <a:rPr lang="it-IT" sz="2200" b="1" dirty="0" err="1" smtClean="0"/>
              <a:t>Saint-Just</a:t>
            </a:r>
            <a:r>
              <a:rPr lang="it-IT" sz="2200" dirty="0" smtClean="0"/>
              <a:t> rincara la dose: il re va condannato semplicemente perché re, indipendentemente dalle sue colpe: “Il re va processato non per le colpe della sua amministrazione, ma per il fatto di essere stato re, perché nulla al mondo può giustificare questa usurpazione; e di qualsiasi illusione, di qualsiasi convenzione si ammanti la regalità, essa rimane un crimine eterno, contro il quale ogni uomo ha diritto di sollevarsi e di armarsi; essa è uno di quegli attentati che anche la cecità di un popolo intero non potrebbe giustificare. Questo popolo sarebbe colpevole verso la natura per l’esempio che darebbe, giacché tutti gli uomini hanno da essa la missione segreta di distruggere la tirannide in ogni Paese. Non si può regnare senza colpa. Ogni re è un ribelle e un usurpatore”.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Estensione della guerra</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9" name="CasellaDiTesto 8"/>
          <p:cNvSpPr txBox="1"/>
          <p:nvPr/>
        </p:nvSpPr>
        <p:spPr>
          <a:xfrm>
            <a:off x="500034" y="1500174"/>
            <a:ext cx="8072494" cy="1384995"/>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it-IT" sz="2800" dirty="0" smtClean="0"/>
              <a:t>Obiettivo: estendere i principi della </a:t>
            </a:r>
            <a:r>
              <a:rPr lang="it-IT" sz="2800" b="1" i="1" dirty="0" smtClean="0">
                <a:solidFill>
                  <a:srgbClr val="FF0000"/>
                </a:solidFill>
              </a:rPr>
              <a:t>fratellanza tra i popoli</a:t>
            </a:r>
            <a:r>
              <a:rPr lang="it-IT" sz="2800" dirty="0" smtClean="0"/>
              <a:t> (“accordare fraternità e aiuto a tutti i popoli che correvano a rivendicare la propria libertà”)</a:t>
            </a:r>
          </a:p>
        </p:txBody>
      </p:sp>
      <p:sp>
        <p:nvSpPr>
          <p:cNvPr id="5" name="CasellaDiTesto 4"/>
          <p:cNvSpPr txBox="1"/>
          <p:nvPr/>
        </p:nvSpPr>
        <p:spPr>
          <a:xfrm>
            <a:off x="1071538" y="3143248"/>
            <a:ext cx="6929486"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it-IT" sz="2400" dirty="0" smtClean="0"/>
              <a:t>Occupazione della riva sinistra del Reno, invasione del Belgio, Nizza e Savoia</a:t>
            </a:r>
          </a:p>
        </p:txBody>
      </p:sp>
      <p:sp>
        <p:nvSpPr>
          <p:cNvPr id="6" name="CasellaDiTesto 5"/>
          <p:cNvSpPr txBox="1"/>
          <p:nvPr/>
        </p:nvSpPr>
        <p:spPr>
          <a:xfrm>
            <a:off x="571472" y="4429132"/>
            <a:ext cx="8072494" cy="1384995"/>
          </a:xfrm>
          <a:prstGeom prst="rect">
            <a:avLst/>
          </a:prstGeom>
          <a:effectLst>
            <a:innerShdw blurRad="63500" dist="50800" dir="13500000">
              <a:prstClr val="black">
                <a:alpha val="50000"/>
              </a:prstClr>
            </a:inn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it-IT" sz="2800" b="1" dirty="0" smtClean="0">
                <a:effectLst>
                  <a:glow rad="63500">
                    <a:schemeClr val="accent2">
                      <a:satMod val="175000"/>
                      <a:alpha val="40000"/>
                    </a:schemeClr>
                  </a:glow>
                </a:effectLst>
              </a:rPr>
              <a:t>Prima coalizione antifrancese</a:t>
            </a:r>
            <a:r>
              <a:rPr lang="it-IT" sz="2800" dirty="0" smtClean="0">
                <a:effectLst>
                  <a:glow rad="63500">
                    <a:schemeClr val="accent2">
                      <a:satMod val="175000"/>
                      <a:alpha val="40000"/>
                    </a:schemeClr>
                  </a:glow>
                </a:effectLst>
              </a:rPr>
              <a:t>: Inghilterra, Prussia, Austria, Russia, Spagna, Regno di Sardegna, Toscana, Stato della Chiesa e regno di Napoli</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Il Terrore</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9" name="CasellaDiTesto 8"/>
          <p:cNvSpPr txBox="1"/>
          <p:nvPr/>
        </p:nvSpPr>
        <p:spPr>
          <a:xfrm>
            <a:off x="2428860" y="3286124"/>
            <a:ext cx="4429156" cy="2862322"/>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it-IT" sz="3600" dirty="0" smtClean="0"/>
              <a:t>Situazione complessa:</a:t>
            </a:r>
          </a:p>
          <a:p>
            <a:pPr algn="just">
              <a:buFontTx/>
              <a:buChar char="-"/>
            </a:pPr>
            <a:r>
              <a:rPr lang="it-IT" sz="3600" dirty="0" smtClean="0"/>
              <a:t> </a:t>
            </a:r>
            <a:r>
              <a:rPr lang="it-IT" sz="3600" dirty="0" smtClean="0"/>
              <a:t>guerra</a:t>
            </a:r>
            <a:endParaRPr lang="it-IT" sz="3600" dirty="0" smtClean="0"/>
          </a:p>
          <a:p>
            <a:pPr algn="just">
              <a:buFontTx/>
              <a:buChar char="-"/>
            </a:pPr>
            <a:r>
              <a:rPr lang="it-IT" sz="3600" dirty="0" smtClean="0"/>
              <a:t> rivolta in </a:t>
            </a:r>
            <a:r>
              <a:rPr lang="it-IT" sz="3600" dirty="0" err="1" smtClean="0"/>
              <a:t>Vandea</a:t>
            </a:r>
            <a:endParaRPr lang="it-IT" sz="3600" dirty="0" smtClean="0"/>
          </a:p>
          <a:p>
            <a:pPr algn="just">
              <a:buFontTx/>
              <a:buChar char="-"/>
            </a:pPr>
            <a:r>
              <a:rPr lang="it-IT" sz="3600" dirty="0" smtClean="0"/>
              <a:t> monarchici</a:t>
            </a:r>
          </a:p>
          <a:p>
            <a:pPr algn="just">
              <a:buFontTx/>
              <a:buChar char="-"/>
            </a:pPr>
            <a:r>
              <a:rPr lang="it-IT" sz="3600" dirty="0" smtClean="0"/>
              <a:t> difficoltà economiche</a:t>
            </a:r>
          </a:p>
        </p:txBody>
      </p:sp>
      <p:sp>
        <p:nvSpPr>
          <p:cNvPr id="8" name="CasellaDiTesto 7"/>
          <p:cNvSpPr txBox="1"/>
          <p:nvPr/>
        </p:nvSpPr>
        <p:spPr>
          <a:xfrm>
            <a:off x="1500166" y="1643050"/>
            <a:ext cx="5929354" cy="1077218"/>
          </a:xfrm>
          <a:prstGeom prst="rect">
            <a:avLst/>
          </a:prstGeom>
          <a:noFill/>
        </p:spPr>
        <p:txBody>
          <a:bodyPr wrap="square" rtlCol="0">
            <a:spAutoFit/>
          </a:bodyPr>
          <a:lstStyle/>
          <a:p>
            <a:pPr algn="ctr"/>
            <a:r>
              <a:rPr lang="it-IT" sz="3200" dirty="0" smtClean="0"/>
              <a:t>E’ l’ultimo periodo della Rivoluzione francese</a:t>
            </a:r>
            <a:endParaRPr lang="it-IT" sz="32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85720" y="2500306"/>
            <a:ext cx="7000924" cy="3970318"/>
          </a:xfrm>
          <a:prstGeom prst="rect">
            <a:avLst/>
          </a:prstGeom>
          <a:noFill/>
        </p:spPr>
        <p:txBody>
          <a:bodyPr wrap="square" rtlCol="0">
            <a:spAutoFit/>
          </a:bodyPr>
          <a:lstStyle/>
          <a:p>
            <a:endParaRPr lang="it-IT" sz="3600" dirty="0" smtClean="0"/>
          </a:p>
          <a:p>
            <a:r>
              <a:rPr lang="it-IT" sz="3600" dirty="0" smtClean="0">
                <a:solidFill>
                  <a:srgbClr val="FF0000"/>
                </a:solidFill>
              </a:rPr>
              <a:t>A</a:t>
            </a:r>
            <a:r>
              <a:rPr lang="it-IT" sz="3600" dirty="0" smtClean="0"/>
              <a:t> – </a:t>
            </a:r>
            <a:r>
              <a:rPr lang="it-IT" sz="3600" dirty="0" smtClean="0"/>
              <a:t>RINUNCIAMO: </a:t>
            </a:r>
            <a:r>
              <a:rPr lang="it-IT" sz="3600" dirty="0" err="1" smtClean="0"/>
              <a:t>CI</a:t>
            </a:r>
            <a:r>
              <a:rPr lang="it-IT" sz="3600" dirty="0" smtClean="0"/>
              <a:t> ABBIAMO </a:t>
            </a:r>
            <a:r>
              <a:rPr lang="it-IT" sz="3600" dirty="0" err="1" smtClean="0"/>
              <a:t>PROVATO…</a:t>
            </a:r>
            <a:endParaRPr lang="it-IT" sz="3600" dirty="0" smtClean="0"/>
          </a:p>
          <a:p>
            <a:r>
              <a:rPr lang="it-IT" sz="3600" dirty="0" smtClean="0">
                <a:solidFill>
                  <a:srgbClr val="FF0000"/>
                </a:solidFill>
              </a:rPr>
              <a:t>B</a:t>
            </a:r>
            <a:r>
              <a:rPr lang="it-IT" sz="3600" dirty="0" smtClean="0"/>
              <a:t> – </a:t>
            </a:r>
            <a:r>
              <a:rPr lang="it-IT" sz="3600" dirty="0" smtClean="0"/>
              <a:t>DIAMO LA CACCIA A TUTTI I CONTRORIVOLUZIONARI </a:t>
            </a:r>
            <a:r>
              <a:rPr lang="it-IT" sz="3600" dirty="0" smtClean="0"/>
              <a:t>INTERNI</a:t>
            </a:r>
          </a:p>
          <a:p>
            <a:r>
              <a:rPr lang="it-IT" sz="3600" dirty="0" smtClean="0">
                <a:solidFill>
                  <a:srgbClr val="FF0000"/>
                </a:solidFill>
              </a:rPr>
              <a:t>C</a:t>
            </a:r>
            <a:r>
              <a:rPr lang="it-IT" sz="3600" dirty="0" smtClean="0"/>
              <a:t> </a:t>
            </a:r>
            <a:r>
              <a:rPr lang="it-IT" sz="3600" dirty="0" smtClean="0"/>
              <a:t>– CERCHIAMO </a:t>
            </a:r>
            <a:r>
              <a:rPr lang="it-IT" sz="3600" dirty="0" err="1" smtClean="0"/>
              <a:t>DI</a:t>
            </a:r>
            <a:r>
              <a:rPr lang="it-IT" sz="3600" dirty="0" smtClean="0"/>
              <a:t> COMBATTERE E VINCERE I NEMICI </a:t>
            </a:r>
            <a:r>
              <a:rPr lang="it-IT" sz="3600" dirty="0" smtClean="0"/>
              <a:t>ESTERNI </a:t>
            </a:r>
            <a:endParaRPr lang="it-IT" sz="3600" dirty="0" smtClean="0"/>
          </a:p>
        </p:txBody>
      </p:sp>
      <p:pic>
        <p:nvPicPr>
          <p:cNvPr id="4" name="Picture 2" descr="Visualizza immagine di origine"/>
          <p:cNvPicPr>
            <a:picLocks noChangeAspect="1" noChangeArrowheads="1" noCrop="1"/>
          </p:cNvPicPr>
          <p:nvPr/>
        </p:nvPicPr>
        <p:blipFill>
          <a:blip r:embed="rId2" cstate="print"/>
          <a:srcRect/>
          <a:stretch>
            <a:fillRect/>
          </a:stretch>
        </p:blipFill>
        <p:spPr bwMode="auto">
          <a:xfrm>
            <a:off x="7358066" y="285728"/>
            <a:ext cx="1500198" cy="2500330"/>
          </a:xfrm>
          <a:prstGeom prst="rect">
            <a:avLst/>
          </a:prstGeom>
          <a:noFill/>
        </p:spPr>
      </p:pic>
      <p:pic>
        <p:nvPicPr>
          <p:cNvPr id="5" name="Picture 2" descr="Visualizza immagine di origine"/>
          <p:cNvPicPr>
            <a:picLocks noChangeAspect="1" noChangeArrowheads="1" noCrop="1"/>
          </p:cNvPicPr>
          <p:nvPr/>
        </p:nvPicPr>
        <p:blipFill>
          <a:blip r:embed="rId3" cstate="print"/>
          <a:srcRect/>
          <a:stretch>
            <a:fillRect/>
          </a:stretch>
        </p:blipFill>
        <p:spPr bwMode="auto">
          <a:xfrm>
            <a:off x="7858148" y="428604"/>
            <a:ext cx="500066" cy="667588"/>
          </a:xfrm>
          <a:prstGeom prst="rect">
            <a:avLst/>
          </a:prstGeom>
          <a:noFill/>
        </p:spPr>
      </p:pic>
      <p:sp>
        <p:nvSpPr>
          <p:cNvPr id="6" name="Rettangolo 5"/>
          <p:cNvSpPr/>
          <p:nvPr/>
        </p:nvSpPr>
        <p:spPr>
          <a:xfrm>
            <a:off x="357158" y="285728"/>
            <a:ext cx="6572296" cy="70788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it-IT" sz="4000" dirty="0" smtClean="0"/>
              <a:t>CHE FARESTI?</a:t>
            </a:r>
            <a:endParaRPr lang="it-IT" sz="4000" dirty="0"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7 Marat amico del popolo.mp4">
            <a:hlinkClick r:id="" action="ppaction://media"/>
          </p:cNvPr>
          <p:cNvPicPr>
            <a:picLocks noRot="1" noChangeAspect="1"/>
          </p:cNvPicPr>
          <p:nvPr>
            <a:videoFile r:link="rId1"/>
          </p:nvPr>
        </p:nvPicPr>
        <p:blipFill>
          <a:blip r:embed="rId3" cstate="print"/>
          <a:stretch>
            <a:fillRect/>
          </a:stretch>
        </p:blipFill>
        <p:spPr>
          <a:xfrm>
            <a:off x="214282" y="571480"/>
            <a:ext cx="8643998" cy="486224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6" name="CasellaDiTesto 5"/>
          <p:cNvSpPr txBox="1"/>
          <p:nvPr/>
        </p:nvSpPr>
        <p:spPr>
          <a:xfrm>
            <a:off x="214282" y="214290"/>
            <a:ext cx="8286808" cy="452431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3600" dirty="0" smtClean="0"/>
              <a:t>Istituzione del </a:t>
            </a:r>
            <a:endParaRPr lang="it-IT" sz="3600" dirty="0" smtClean="0"/>
          </a:p>
          <a:p>
            <a:pPr algn="ctr"/>
            <a:r>
              <a:rPr lang="it-IT" sz="3600" b="1" dirty="0" smtClean="0">
                <a:solidFill>
                  <a:srgbClr val="FF0000"/>
                </a:solidFill>
              </a:rPr>
              <a:t>COMITATO </a:t>
            </a:r>
            <a:r>
              <a:rPr lang="it-IT" sz="3600" b="1" dirty="0" err="1" smtClean="0">
                <a:solidFill>
                  <a:srgbClr val="FF0000"/>
                </a:solidFill>
              </a:rPr>
              <a:t>DI</a:t>
            </a:r>
            <a:r>
              <a:rPr lang="it-IT" sz="3600" b="1" dirty="0" smtClean="0">
                <a:solidFill>
                  <a:srgbClr val="FF0000"/>
                </a:solidFill>
              </a:rPr>
              <a:t> SALUTE PUBBLICA</a:t>
            </a:r>
          </a:p>
          <a:p>
            <a:pPr algn="just"/>
            <a:r>
              <a:rPr lang="it-IT" sz="3600" dirty="0" smtClean="0"/>
              <a:t>- </a:t>
            </a:r>
            <a:r>
              <a:rPr lang="it-IT" sz="3600" dirty="0" smtClean="0"/>
              <a:t>in teoria: un comitato con il ruolo di tutelare e sorvegliare l’operato dei ministri </a:t>
            </a:r>
          </a:p>
          <a:p>
            <a:pPr algn="just"/>
            <a:r>
              <a:rPr lang="it-IT" sz="3600" dirty="0" smtClean="0"/>
              <a:t>- in pratica: un vero organismo di governo formato da 9 persone (poi 12) dotato di </a:t>
            </a:r>
            <a:r>
              <a:rPr lang="it-IT" sz="3600" b="1" dirty="0" smtClean="0"/>
              <a:t>pieni poteri</a:t>
            </a:r>
            <a:r>
              <a:rPr lang="it-IT" sz="3600" dirty="0" smtClean="0"/>
              <a:t> in campo militare, politico ed economico</a:t>
            </a:r>
            <a:endParaRPr lang="it-IT" sz="3600" dirty="0" smtClean="0">
              <a:effectLst/>
            </a:endParaRPr>
          </a:p>
        </p:txBody>
      </p:sp>
      <p:sp>
        <p:nvSpPr>
          <p:cNvPr id="5" name="CasellaDiTesto 4"/>
          <p:cNvSpPr txBox="1"/>
          <p:nvPr/>
        </p:nvSpPr>
        <p:spPr>
          <a:xfrm>
            <a:off x="6929454" y="357166"/>
            <a:ext cx="192882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dirty="0" smtClean="0"/>
              <a:t>6 aprile 1793</a:t>
            </a:r>
          </a:p>
        </p:txBody>
      </p:sp>
      <p:pic>
        <p:nvPicPr>
          <p:cNvPr id="58370" name="Picture 2" descr="Visualizza immagine di origine"/>
          <p:cNvPicPr>
            <a:picLocks noChangeAspect="1" noChangeArrowheads="1"/>
          </p:cNvPicPr>
          <p:nvPr/>
        </p:nvPicPr>
        <p:blipFill>
          <a:blip r:embed="rId3" cstate="print">
            <a:lum bright="10000" contrast="10000"/>
          </a:blip>
          <a:srcRect/>
          <a:stretch>
            <a:fillRect/>
          </a:stretch>
        </p:blipFill>
        <p:spPr bwMode="auto">
          <a:xfrm>
            <a:off x="5429256" y="4214794"/>
            <a:ext cx="3324788" cy="2643206"/>
          </a:xfrm>
          <a:prstGeom prst="rect">
            <a:avLst/>
          </a:prstGeom>
          <a:noFill/>
          <a:effectLst>
            <a:innerShdw blurRad="63500" dist="50800" dir="13500000">
              <a:prstClr val="black">
                <a:alpha val="50000"/>
              </a:prstClr>
            </a:innerShdw>
          </a:effec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Il Terrore</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6" name="CasellaDiTesto 5"/>
          <p:cNvSpPr txBox="1"/>
          <p:nvPr/>
        </p:nvSpPr>
        <p:spPr>
          <a:xfrm>
            <a:off x="500034" y="1857364"/>
            <a:ext cx="8286808" cy="35394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it-IT" sz="3200" b="1" dirty="0" smtClean="0">
                <a:solidFill>
                  <a:srgbClr val="FF0000"/>
                </a:solidFill>
              </a:rPr>
              <a:t>MISURE</a:t>
            </a:r>
            <a:r>
              <a:rPr lang="it-IT" sz="3200" dirty="0" smtClean="0">
                <a:solidFill>
                  <a:srgbClr val="FF0000"/>
                </a:solidFill>
              </a:rPr>
              <a:t> </a:t>
            </a:r>
            <a:r>
              <a:rPr lang="it-IT" sz="3200" b="1" dirty="0" smtClean="0">
                <a:solidFill>
                  <a:srgbClr val="FF0000"/>
                </a:solidFill>
              </a:rPr>
              <a:t>ECCEZIONALI</a:t>
            </a:r>
            <a:r>
              <a:rPr lang="it-IT" sz="3200" dirty="0" smtClean="0">
                <a:solidFill>
                  <a:srgbClr val="FF0000"/>
                </a:solidFill>
              </a:rPr>
              <a:t> </a:t>
            </a:r>
          </a:p>
          <a:p>
            <a:pPr algn="just"/>
            <a:r>
              <a:rPr lang="it-IT" sz="3200" dirty="0" smtClean="0"/>
              <a:t>-  </a:t>
            </a:r>
            <a:r>
              <a:rPr lang="it-IT" sz="3200" dirty="0" smtClean="0"/>
              <a:t>fuori legge gli aristocratici </a:t>
            </a:r>
          </a:p>
          <a:p>
            <a:pPr algn="just"/>
            <a:r>
              <a:rPr lang="it-IT" sz="3200" dirty="0" smtClean="0"/>
              <a:t>- la pena di morte per gli autori di scritti ritenuti pericolosi</a:t>
            </a:r>
          </a:p>
          <a:p>
            <a:pPr algn="just"/>
            <a:r>
              <a:rPr lang="it-IT" sz="3200" dirty="0" smtClean="0"/>
              <a:t>- la soppressione dell’inviolabilità dei deputati</a:t>
            </a:r>
          </a:p>
          <a:p>
            <a:pPr algn="just"/>
            <a:r>
              <a:rPr lang="it-IT" sz="3200" dirty="0" smtClean="0"/>
              <a:t>- un </a:t>
            </a:r>
            <a:r>
              <a:rPr lang="it-IT" sz="3200" dirty="0" err="1" smtClean="0"/>
              <a:t>maximum</a:t>
            </a:r>
            <a:r>
              <a:rPr lang="it-IT" sz="3200" dirty="0" smtClean="0"/>
              <a:t> sui prezzi dei beni di prima necessità </a:t>
            </a:r>
            <a:endParaRPr lang="it-IT" sz="3200" dirty="0" smtClean="0">
              <a:effectL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CRISI ECONOMICO-SOCIALE</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8" name="CasellaDiTesto 7"/>
          <p:cNvSpPr txBox="1"/>
          <p:nvPr/>
        </p:nvSpPr>
        <p:spPr>
          <a:xfrm>
            <a:off x="1857356" y="1428736"/>
            <a:ext cx="5500726" cy="4524315"/>
          </a:xfrm>
          <a:prstGeom prst="rect">
            <a:avLst/>
          </a:prstGeom>
          <a:noFill/>
        </p:spPr>
        <p:txBody>
          <a:bodyPr wrap="square" rtlCol="0">
            <a:spAutoFit/>
          </a:bodyPr>
          <a:lstStyle/>
          <a:p>
            <a:pPr algn="ctr"/>
            <a:r>
              <a:rPr lang="it-IT" sz="3200" b="1" dirty="0" smtClean="0">
                <a:latin typeface="Bookman Old Style" pitchFamily="18" charset="0"/>
              </a:rPr>
              <a:t>DEFICIT</a:t>
            </a:r>
          </a:p>
          <a:p>
            <a:r>
              <a:rPr lang="it-IT" sz="3200" b="1" dirty="0" smtClean="0">
                <a:solidFill>
                  <a:srgbClr val="FF0000"/>
                </a:solidFill>
                <a:latin typeface="Bookman Old Style" pitchFamily="18" charset="0"/>
              </a:rPr>
              <a:t>SPESE</a:t>
            </a:r>
          </a:p>
          <a:p>
            <a:pPr>
              <a:buFontTx/>
              <a:buChar char="-"/>
            </a:pPr>
            <a:r>
              <a:rPr lang="it-IT" sz="3200" dirty="0" smtClean="0">
                <a:latin typeface="Bookman Old Style" pitchFamily="18" charset="0"/>
              </a:rPr>
              <a:t> </a:t>
            </a:r>
            <a:r>
              <a:rPr lang="it-IT" sz="3200" dirty="0" smtClean="0">
                <a:latin typeface="Bookman Old Style" pitchFamily="18" charset="0"/>
              </a:rPr>
              <a:t>corte (Versailles)</a:t>
            </a:r>
          </a:p>
          <a:p>
            <a:pPr>
              <a:buFontTx/>
              <a:buChar char="-"/>
            </a:pPr>
            <a:r>
              <a:rPr lang="it-IT" sz="3200" dirty="0" smtClean="0">
                <a:latin typeface="Bookman Old Style" pitchFamily="18" charset="0"/>
              </a:rPr>
              <a:t> burocrazia</a:t>
            </a:r>
          </a:p>
          <a:p>
            <a:pPr>
              <a:buFontTx/>
              <a:buChar char="-"/>
            </a:pPr>
            <a:r>
              <a:rPr lang="it-IT" sz="3200" dirty="0">
                <a:latin typeface="Bookman Old Style" pitchFamily="18" charset="0"/>
              </a:rPr>
              <a:t> </a:t>
            </a:r>
            <a:r>
              <a:rPr lang="it-IT" sz="3200" dirty="0" smtClean="0">
                <a:latin typeface="Bookman Old Style" pitchFamily="18" charset="0"/>
              </a:rPr>
              <a:t>esercito (intervento nella rivoluzione americana)</a:t>
            </a:r>
          </a:p>
          <a:p>
            <a:pPr>
              <a:buFontTx/>
              <a:buChar char="-"/>
            </a:pPr>
            <a:endParaRPr lang="it-IT" sz="3200" dirty="0">
              <a:latin typeface="Bookman Old Style" pitchFamily="18" charset="0"/>
            </a:endParaRPr>
          </a:p>
          <a:p>
            <a:r>
              <a:rPr lang="it-IT" sz="3200" dirty="0" smtClean="0">
                <a:latin typeface="Bookman Old Style" pitchFamily="18" charset="0"/>
              </a:rPr>
              <a:t>Nobili e clero non pagano </a:t>
            </a:r>
            <a:r>
              <a:rPr lang="it-IT" sz="3200" b="1" dirty="0" smtClean="0">
                <a:solidFill>
                  <a:srgbClr val="FF0000"/>
                </a:solidFill>
                <a:latin typeface="Bookman Old Style" pitchFamily="18" charset="0"/>
              </a:rPr>
              <a:t>TASSE</a:t>
            </a:r>
            <a:endParaRPr lang="it-IT" sz="2400" b="1" dirty="0">
              <a:solidFill>
                <a:srgbClr val="FF0000"/>
              </a:solidFill>
              <a:latin typeface="Bookman Old Style" pitchFamily="18"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85720" y="3214686"/>
            <a:ext cx="7000924" cy="2308324"/>
          </a:xfrm>
          <a:prstGeom prst="rect">
            <a:avLst/>
          </a:prstGeom>
          <a:noFill/>
        </p:spPr>
        <p:txBody>
          <a:bodyPr wrap="square" rtlCol="0">
            <a:spAutoFit/>
          </a:bodyPr>
          <a:lstStyle/>
          <a:p>
            <a:endParaRPr lang="it-IT" sz="3600" dirty="0" smtClean="0"/>
          </a:p>
          <a:p>
            <a:r>
              <a:rPr lang="it-IT" sz="3600" dirty="0" smtClean="0">
                <a:solidFill>
                  <a:srgbClr val="FF0000"/>
                </a:solidFill>
              </a:rPr>
              <a:t>A</a:t>
            </a:r>
            <a:r>
              <a:rPr lang="it-IT" sz="3600" dirty="0" smtClean="0"/>
              <a:t> – </a:t>
            </a:r>
            <a:r>
              <a:rPr lang="it-IT" sz="3600" dirty="0" smtClean="0"/>
              <a:t>CERTO: VIVA LA RIVOLUZIONE!</a:t>
            </a:r>
            <a:endParaRPr lang="it-IT" sz="3600" dirty="0" smtClean="0"/>
          </a:p>
          <a:p>
            <a:r>
              <a:rPr lang="it-IT" sz="3600" dirty="0" smtClean="0">
                <a:solidFill>
                  <a:srgbClr val="FF0000"/>
                </a:solidFill>
              </a:rPr>
              <a:t>B</a:t>
            </a:r>
            <a:r>
              <a:rPr lang="it-IT" sz="3600" dirty="0" smtClean="0"/>
              <a:t> – </a:t>
            </a:r>
            <a:r>
              <a:rPr lang="it-IT" sz="3600" dirty="0" smtClean="0"/>
              <a:t>NO: E’ CONTRO GLI STESSI PRINCIPI DELLA RIVOLUZIONE</a:t>
            </a:r>
            <a:endParaRPr lang="it-IT" sz="3600" dirty="0" smtClean="0"/>
          </a:p>
        </p:txBody>
      </p:sp>
      <p:pic>
        <p:nvPicPr>
          <p:cNvPr id="4" name="Picture 2" descr="Visualizza immagine di origine"/>
          <p:cNvPicPr>
            <a:picLocks noChangeAspect="1" noChangeArrowheads="1" noCrop="1"/>
          </p:cNvPicPr>
          <p:nvPr/>
        </p:nvPicPr>
        <p:blipFill>
          <a:blip r:embed="rId2" cstate="print"/>
          <a:srcRect/>
          <a:stretch>
            <a:fillRect/>
          </a:stretch>
        </p:blipFill>
        <p:spPr bwMode="auto">
          <a:xfrm>
            <a:off x="7358066" y="285728"/>
            <a:ext cx="1500198" cy="2500330"/>
          </a:xfrm>
          <a:prstGeom prst="rect">
            <a:avLst/>
          </a:prstGeom>
          <a:noFill/>
        </p:spPr>
      </p:pic>
      <p:pic>
        <p:nvPicPr>
          <p:cNvPr id="5" name="Picture 2" descr="Visualizza immagine di origine"/>
          <p:cNvPicPr>
            <a:picLocks noChangeAspect="1" noChangeArrowheads="1" noCrop="1"/>
          </p:cNvPicPr>
          <p:nvPr/>
        </p:nvPicPr>
        <p:blipFill>
          <a:blip r:embed="rId3" cstate="print"/>
          <a:srcRect/>
          <a:stretch>
            <a:fillRect/>
          </a:stretch>
        </p:blipFill>
        <p:spPr bwMode="auto">
          <a:xfrm>
            <a:off x="7858148" y="428604"/>
            <a:ext cx="500066" cy="667588"/>
          </a:xfrm>
          <a:prstGeom prst="rect">
            <a:avLst/>
          </a:prstGeom>
          <a:noFill/>
        </p:spPr>
      </p:pic>
      <p:sp>
        <p:nvSpPr>
          <p:cNvPr id="6" name="Rettangolo 5"/>
          <p:cNvSpPr/>
          <p:nvPr/>
        </p:nvSpPr>
        <p:spPr>
          <a:xfrm>
            <a:off x="357158" y="285728"/>
            <a:ext cx="6572296" cy="255454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it-IT" sz="4000" dirty="0" smtClean="0"/>
              <a:t>SEI UN </a:t>
            </a:r>
            <a:r>
              <a:rPr lang="it-IT" sz="4000" dirty="0" err="1" smtClean="0"/>
              <a:t>RIVOLUZIONARIO…</a:t>
            </a:r>
            <a:r>
              <a:rPr lang="it-IT" sz="4000" dirty="0" smtClean="0"/>
              <a:t> SEI </a:t>
            </a:r>
            <a:r>
              <a:rPr lang="it-IT" sz="4000" dirty="0" err="1" smtClean="0"/>
              <a:t>D’ACCORDO</a:t>
            </a:r>
            <a:r>
              <a:rPr lang="it-IT" sz="4000" dirty="0" smtClean="0"/>
              <a:t> CON L’ISTITUZIONE </a:t>
            </a:r>
            <a:r>
              <a:rPr lang="it-IT" sz="4000" dirty="0" err="1" smtClean="0"/>
              <a:t>DI</a:t>
            </a:r>
            <a:r>
              <a:rPr lang="it-IT" sz="4000" dirty="0" smtClean="0"/>
              <a:t> QUESTO COMITATO?</a:t>
            </a:r>
            <a:endParaRPr lang="it-IT" sz="4000" dirty="0" smtClean="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8 Danton e Desmoulin contro Robespierre.mp4">
            <a:hlinkClick r:id="" action="ppaction://media"/>
          </p:cNvPr>
          <p:cNvPicPr>
            <a:picLocks noRot="1" noChangeAspect="1"/>
          </p:cNvPicPr>
          <p:nvPr>
            <a:videoFile r:link="rId1"/>
          </p:nvPr>
        </p:nvPicPr>
        <p:blipFill>
          <a:blip r:embed="rId3" cstate="print"/>
          <a:stretch>
            <a:fillRect/>
          </a:stretch>
        </p:blipFill>
        <p:spPr>
          <a:xfrm>
            <a:off x="285719" y="928670"/>
            <a:ext cx="8636061" cy="485778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Il Terrore</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8" name="CasellaDiTesto 7"/>
          <p:cNvSpPr txBox="1"/>
          <p:nvPr/>
        </p:nvSpPr>
        <p:spPr>
          <a:xfrm>
            <a:off x="2000232" y="1714488"/>
            <a:ext cx="5143536"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it-IT" sz="3600" dirty="0" smtClean="0"/>
              <a:t>I GIRONDINI GRIDANO ALLA DITTATURA</a:t>
            </a:r>
            <a:endParaRPr lang="it-IT" sz="3600" dirty="0" smtClean="0"/>
          </a:p>
        </p:txBody>
      </p:sp>
      <p:sp>
        <p:nvSpPr>
          <p:cNvPr id="10" name="CasellaDiTesto 9"/>
          <p:cNvSpPr txBox="1"/>
          <p:nvPr/>
        </p:nvSpPr>
        <p:spPr>
          <a:xfrm>
            <a:off x="500034" y="4286256"/>
            <a:ext cx="8286808" cy="181588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it-IT" sz="2800" i="1" dirty="0" smtClean="0"/>
              <a:t>2 giugno 1793:</a:t>
            </a:r>
            <a:r>
              <a:rPr lang="it-IT" sz="2800" dirty="0" smtClean="0"/>
              <a:t> migliaia di </a:t>
            </a:r>
            <a:r>
              <a:rPr lang="it-IT" sz="2800" b="1" dirty="0" smtClean="0"/>
              <a:t>sanculotti</a:t>
            </a:r>
            <a:r>
              <a:rPr lang="it-IT" sz="2800" dirty="0" smtClean="0"/>
              <a:t> in armi circondano e impongono </a:t>
            </a:r>
            <a:r>
              <a:rPr lang="it-IT" sz="2800" b="1" dirty="0" smtClean="0"/>
              <a:t>l’arresto</a:t>
            </a:r>
            <a:r>
              <a:rPr lang="it-IT" sz="2800" dirty="0" smtClean="0"/>
              <a:t> di 29 tra gli esponenti dei </a:t>
            </a:r>
            <a:r>
              <a:rPr lang="it-IT" sz="2800" b="1" dirty="0" smtClean="0"/>
              <a:t>Girondini</a:t>
            </a:r>
            <a:r>
              <a:rPr lang="it-IT" sz="2800" dirty="0" smtClean="0"/>
              <a:t> più in vista </a:t>
            </a:r>
          </a:p>
          <a:p>
            <a:pPr algn="ctr"/>
            <a:r>
              <a:rPr lang="it-IT" sz="2800" dirty="0" smtClean="0">
                <a:sym typeface="Wingdings" pitchFamily="2" charset="2"/>
              </a:rPr>
              <a:t> contrasti in seno agli stessi rivoluzionari</a:t>
            </a:r>
            <a:endParaRPr lang="it-IT" sz="2800" dirty="0" smtClean="0">
              <a:effectLst/>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Il Terrore</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6" name="CasellaDiTesto 5"/>
          <p:cNvSpPr txBox="1"/>
          <p:nvPr/>
        </p:nvSpPr>
        <p:spPr>
          <a:xfrm>
            <a:off x="500034" y="1500174"/>
            <a:ext cx="8286808" cy="224676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it-IT" sz="2800" b="1" dirty="0" smtClean="0">
                <a:solidFill>
                  <a:srgbClr val="FF0000"/>
                </a:solidFill>
              </a:rPr>
              <a:t>Costituzione</a:t>
            </a:r>
            <a:r>
              <a:rPr lang="it-IT" sz="2800" dirty="0" smtClean="0"/>
              <a:t> del 24 giugno 1793: è </a:t>
            </a:r>
            <a:r>
              <a:rPr lang="it-IT" sz="2800" i="1" dirty="0" smtClean="0"/>
              <a:t>la più </a:t>
            </a:r>
            <a:r>
              <a:rPr lang="it-IT" sz="2800" b="1" i="1" dirty="0" smtClean="0">
                <a:solidFill>
                  <a:srgbClr val="FF0000"/>
                </a:solidFill>
              </a:rPr>
              <a:t>democratica</a:t>
            </a:r>
            <a:r>
              <a:rPr lang="it-IT" sz="2800" dirty="0" smtClean="0"/>
              <a:t> </a:t>
            </a:r>
          </a:p>
          <a:p>
            <a:pPr algn="just">
              <a:buFontTx/>
              <a:buChar char="-"/>
            </a:pPr>
            <a:r>
              <a:rPr lang="it-IT" sz="2800" dirty="0" smtClean="0"/>
              <a:t> si sancisce che la forma di governo è la </a:t>
            </a:r>
            <a:r>
              <a:rPr lang="it-IT" sz="2800" b="1" dirty="0" smtClean="0"/>
              <a:t>Repubblica</a:t>
            </a:r>
            <a:r>
              <a:rPr lang="it-IT" sz="2800" dirty="0" smtClean="0"/>
              <a:t> </a:t>
            </a:r>
          </a:p>
          <a:p>
            <a:pPr algn="just">
              <a:buFontTx/>
              <a:buChar char="-"/>
            </a:pPr>
            <a:r>
              <a:rPr lang="it-IT" sz="2800" dirty="0" smtClean="0"/>
              <a:t> si afferma che il potere legislativo è affidato a un’assemblea eletta dai cittadini a </a:t>
            </a:r>
            <a:r>
              <a:rPr lang="it-IT" sz="2800" b="1" dirty="0" smtClean="0"/>
              <a:t>SUFFRAGIO UNIVERSALE MASCHILE</a:t>
            </a:r>
            <a:endParaRPr lang="it-IT" sz="2800" dirty="0" smtClean="0"/>
          </a:p>
        </p:txBody>
      </p:sp>
      <p:sp>
        <p:nvSpPr>
          <p:cNvPr id="10" name="CasellaDiTesto 9"/>
          <p:cNvSpPr txBox="1"/>
          <p:nvPr/>
        </p:nvSpPr>
        <p:spPr>
          <a:xfrm>
            <a:off x="500034" y="4286256"/>
            <a:ext cx="8286808" cy="224676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it-IT" sz="2800" dirty="0" smtClean="0"/>
              <a:t>La Costituzione venne </a:t>
            </a:r>
            <a:r>
              <a:rPr lang="it-IT" sz="2800" dirty="0" err="1" smtClean="0"/>
              <a:t>approvata…</a:t>
            </a:r>
            <a:r>
              <a:rPr lang="it-IT" sz="2800" dirty="0" smtClean="0"/>
              <a:t> ma </a:t>
            </a:r>
            <a:r>
              <a:rPr lang="it-IT" sz="2800" u="sng" dirty="0" smtClean="0"/>
              <a:t>non entrò mai in vigore</a:t>
            </a:r>
            <a:r>
              <a:rPr lang="it-IT" sz="2800" dirty="0" smtClean="0"/>
              <a:t>. </a:t>
            </a:r>
          </a:p>
          <a:p>
            <a:pPr algn="just"/>
            <a:r>
              <a:rPr lang="it-IT" sz="2800" dirty="0" smtClean="0"/>
              <a:t>- Le elezioni vennero rinviate</a:t>
            </a:r>
          </a:p>
          <a:p>
            <a:pPr algn="just"/>
            <a:r>
              <a:rPr lang="it-IT" sz="2800" dirty="0" smtClean="0"/>
              <a:t>- Il pieno controllo fu assunto dal </a:t>
            </a:r>
            <a:r>
              <a:rPr lang="it-IT" sz="2800" b="1" dirty="0" smtClean="0"/>
              <a:t>Comitato di Salute Pubblica</a:t>
            </a:r>
            <a:r>
              <a:rPr lang="it-IT" sz="2800" dirty="0" smtClean="0"/>
              <a:t>, dominato dai </a:t>
            </a:r>
            <a:r>
              <a:rPr lang="it-IT" sz="2800" b="1" dirty="0" smtClean="0"/>
              <a:t>giacobini</a:t>
            </a:r>
            <a:r>
              <a:rPr lang="it-IT" sz="2800" dirty="0" smtClean="0"/>
              <a:t>.</a:t>
            </a:r>
            <a:endParaRPr lang="it-IT" sz="2400" dirty="0" smtClean="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Il Terrore</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6" name="CasellaDiTesto 5"/>
          <p:cNvSpPr txBox="1"/>
          <p:nvPr/>
        </p:nvSpPr>
        <p:spPr>
          <a:xfrm>
            <a:off x="500034" y="1500174"/>
            <a:ext cx="5857916" cy="415498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it-IT" sz="2400" dirty="0" smtClean="0"/>
              <a:t>Il cordigliere </a:t>
            </a:r>
            <a:r>
              <a:rPr lang="it-IT" sz="2400" b="1" dirty="0" smtClean="0"/>
              <a:t>Marat viene assassinato</a:t>
            </a:r>
            <a:r>
              <a:rPr lang="it-IT" sz="2400" dirty="0" smtClean="0"/>
              <a:t> da una giovane monarchica (Carlotta </a:t>
            </a:r>
            <a:r>
              <a:rPr lang="it-IT" sz="2400" dirty="0" err="1" smtClean="0"/>
              <a:t>Corday</a:t>
            </a:r>
            <a:r>
              <a:rPr lang="it-IT" sz="2400" dirty="0" smtClean="0"/>
              <a:t>), mentre era immerso nella tinozza nella quale trascorreva molte ore della giornata a causa di una malattia della pelle, contratta nelle fogne parigine nel 1791 (si era lì rifugiato per fuggire a un tentativo d’arresto).  </a:t>
            </a:r>
          </a:p>
          <a:p>
            <a:pPr algn="just"/>
            <a:r>
              <a:rPr lang="it-IT" sz="2400" dirty="0" smtClean="0"/>
              <a:t>Grande emozione tra i sanculotti, tra i quali Marat aveva guadagnato parecchia popolarità: la sua morte lo trasforma in un </a:t>
            </a:r>
            <a:r>
              <a:rPr lang="it-IT" sz="2400" b="1" dirty="0" smtClean="0"/>
              <a:t>martire della Rivoluzione</a:t>
            </a:r>
            <a:r>
              <a:rPr lang="it-IT" sz="2400" dirty="0" smtClean="0"/>
              <a:t>.</a:t>
            </a:r>
          </a:p>
        </p:txBody>
      </p:sp>
      <p:pic>
        <p:nvPicPr>
          <p:cNvPr id="7" name="Immagine 6"/>
          <p:cNvPicPr/>
          <p:nvPr/>
        </p:nvPicPr>
        <p:blipFill>
          <a:blip r:embed="rId3" cstate="print"/>
          <a:srcRect/>
          <a:stretch>
            <a:fillRect/>
          </a:stretch>
        </p:blipFill>
        <p:spPr bwMode="auto">
          <a:xfrm>
            <a:off x="6715140" y="2357430"/>
            <a:ext cx="2114562" cy="2106942"/>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9 terrore.mp4">
            <a:hlinkClick r:id="" action="ppaction://media"/>
          </p:cNvPr>
          <p:cNvPicPr>
            <a:picLocks noRot="1" noChangeAspect="1"/>
          </p:cNvPicPr>
          <p:nvPr>
            <a:videoFile r:link="rId1"/>
          </p:nvPr>
        </p:nvPicPr>
        <p:blipFill>
          <a:blip r:embed="rId3" cstate="print"/>
          <a:stretch>
            <a:fillRect/>
          </a:stretch>
        </p:blipFill>
        <p:spPr>
          <a:xfrm>
            <a:off x="285719" y="642918"/>
            <a:ext cx="8509057" cy="478634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Il Terrore</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6" name="CasellaDiTesto 5"/>
          <p:cNvSpPr txBox="1"/>
          <p:nvPr/>
        </p:nvSpPr>
        <p:spPr>
          <a:xfrm>
            <a:off x="500034" y="1500174"/>
            <a:ext cx="8286808" cy="498598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it-IT" sz="2800" dirty="0" smtClean="0"/>
              <a:t>Inizio </a:t>
            </a:r>
            <a:r>
              <a:rPr lang="it-IT" sz="2800" dirty="0" smtClean="0"/>
              <a:t>del vero </a:t>
            </a:r>
            <a:r>
              <a:rPr lang="it-IT" sz="2800" dirty="0" smtClean="0"/>
              <a:t>Terrore, periodo dominato dal giacobino Robespierre</a:t>
            </a:r>
          </a:p>
          <a:p>
            <a:pPr algn="just"/>
            <a:endParaRPr lang="it-IT" sz="1000" dirty="0" smtClean="0"/>
          </a:p>
          <a:p>
            <a:pPr algn="ctr"/>
            <a:r>
              <a:rPr lang="it-IT" sz="2800" dirty="0" smtClean="0"/>
              <a:t>“</a:t>
            </a:r>
            <a:r>
              <a:rPr lang="it-IT" sz="2800" b="1" u="sng" dirty="0" smtClean="0">
                <a:solidFill>
                  <a:srgbClr val="FF0000"/>
                </a:solidFill>
              </a:rPr>
              <a:t>legge sui sospetti</a:t>
            </a:r>
            <a:r>
              <a:rPr lang="it-IT" sz="2800" dirty="0" smtClean="0"/>
              <a:t>”</a:t>
            </a:r>
          </a:p>
          <a:p>
            <a:pPr algn="just"/>
            <a:r>
              <a:rPr lang="it-IT" sz="2800" dirty="0" smtClean="0"/>
              <a:t>Il Comitato può giudicare colpevole di essere </a:t>
            </a:r>
            <a:r>
              <a:rPr lang="it-IT" sz="2800" b="1" dirty="0" smtClean="0"/>
              <a:t>controrivoluzionaria</a:t>
            </a:r>
            <a:r>
              <a:rPr lang="it-IT" sz="2800" dirty="0" smtClean="0"/>
              <a:t> una persona (e eliminarla), </a:t>
            </a:r>
            <a:r>
              <a:rPr lang="it-IT" sz="2800" b="1" i="1" dirty="0" smtClean="0"/>
              <a:t>anche senza prove</a:t>
            </a:r>
            <a:r>
              <a:rPr lang="it-IT" sz="2800" dirty="0" smtClean="0"/>
              <a:t>, anche solo sulla base di un </a:t>
            </a:r>
            <a:r>
              <a:rPr lang="it-IT" sz="2800" b="1" dirty="0" smtClean="0"/>
              <a:t>semplice sospetto</a:t>
            </a:r>
            <a:r>
              <a:rPr lang="it-IT" sz="2800" dirty="0" smtClean="0"/>
              <a:t>. </a:t>
            </a:r>
          </a:p>
          <a:p>
            <a:pPr algn="just"/>
            <a:r>
              <a:rPr lang="it-IT" sz="2800" dirty="0" smtClean="0"/>
              <a:t>Basta mostrarsi indifferenti alla rivoluzione, non parteciparvi direttamente, per rischiare la vita. Nella sola Parigi, le vittime del Terrore e della </a:t>
            </a:r>
            <a:r>
              <a:rPr lang="it-IT" sz="2800" b="1" dirty="0" smtClean="0"/>
              <a:t>ghigliottina</a:t>
            </a:r>
            <a:r>
              <a:rPr lang="it-IT" sz="2800" dirty="0" smtClean="0"/>
              <a:t> sono </a:t>
            </a:r>
            <a:r>
              <a:rPr lang="it-IT" sz="2800" b="1" dirty="0" smtClean="0"/>
              <a:t>migliaia</a:t>
            </a:r>
          </a:p>
        </p:txBody>
      </p:sp>
      <p:sp>
        <p:nvSpPr>
          <p:cNvPr id="8" name="CasellaDiTesto 7"/>
          <p:cNvSpPr txBox="1"/>
          <p:nvPr/>
        </p:nvSpPr>
        <p:spPr>
          <a:xfrm>
            <a:off x="7000892" y="2285992"/>
            <a:ext cx="192882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dirty="0" smtClean="0"/>
              <a:t>10 giugno 1794</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Robespierre.mp4">
            <a:hlinkClick r:id="" action="ppaction://media"/>
          </p:cNvPr>
          <p:cNvPicPr>
            <a:picLocks noRot="1" noChangeAspect="1"/>
          </p:cNvPicPr>
          <p:nvPr>
            <a:videoFile r:link="rId1"/>
          </p:nvPr>
        </p:nvPicPr>
        <p:blipFill>
          <a:blip r:embed="rId3" cstate="print"/>
          <a:stretch>
            <a:fillRect/>
          </a:stretch>
        </p:blipFill>
        <p:spPr>
          <a:xfrm>
            <a:off x="214282" y="785794"/>
            <a:ext cx="8636060" cy="485778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57158" y="2071678"/>
            <a:ext cx="7000924" cy="4524315"/>
          </a:xfrm>
          <a:prstGeom prst="rect">
            <a:avLst/>
          </a:prstGeom>
          <a:noFill/>
        </p:spPr>
        <p:txBody>
          <a:bodyPr wrap="square" rtlCol="0">
            <a:spAutoFit/>
          </a:bodyPr>
          <a:lstStyle/>
          <a:p>
            <a:endParaRPr lang="it-IT" sz="3600" dirty="0" smtClean="0"/>
          </a:p>
          <a:p>
            <a:r>
              <a:rPr lang="it-IT" sz="3600" dirty="0" smtClean="0">
                <a:solidFill>
                  <a:srgbClr val="FF0000"/>
                </a:solidFill>
              </a:rPr>
              <a:t>A</a:t>
            </a:r>
            <a:r>
              <a:rPr lang="it-IT" sz="3600" dirty="0" smtClean="0"/>
              <a:t> – </a:t>
            </a:r>
            <a:r>
              <a:rPr lang="it-IT" sz="3600" dirty="0" smtClean="0"/>
              <a:t>NULLA: SI SALVI CHI PUO’!</a:t>
            </a:r>
            <a:endParaRPr lang="it-IT" sz="3600" dirty="0" smtClean="0"/>
          </a:p>
          <a:p>
            <a:r>
              <a:rPr lang="it-IT" sz="3600" dirty="0" smtClean="0">
                <a:solidFill>
                  <a:srgbClr val="FF0000"/>
                </a:solidFill>
              </a:rPr>
              <a:t>B</a:t>
            </a:r>
            <a:r>
              <a:rPr lang="it-IT" sz="3600" dirty="0" smtClean="0"/>
              <a:t> – </a:t>
            </a:r>
            <a:r>
              <a:rPr lang="it-IT" sz="3600" dirty="0" smtClean="0"/>
              <a:t>ABBATTIAMO IL COMITATO </a:t>
            </a:r>
            <a:r>
              <a:rPr lang="it-IT" sz="3600" dirty="0" err="1" smtClean="0"/>
              <a:t>DI</a:t>
            </a:r>
            <a:r>
              <a:rPr lang="it-IT" sz="3600" dirty="0" smtClean="0"/>
              <a:t> SALUTE PUBBLICA E UCCIDIAMO ROBESPIERRE</a:t>
            </a:r>
          </a:p>
          <a:p>
            <a:r>
              <a:rPr lang="it-IT" sz="3600" dirty="0" smtClean="0">
                <a:solidFill>
                  <a:srgbClr val="FF0000"/>
                </a:solidFill>
              </a:rPr>
              <a:t>C</a:t>
            </a:r>
            <a:r>
              <a:rPr lang="it-IT" sz="3600" dirty="0" smtClean="0"/>
              <a:t> – ELIMINIAMO IL COMITATO E RITORNAMO ALLA CONVENZIONE NAZIONALE</a:t>
            </a:r>
          </a:p>
        </p:txBody>
      </p:sp>
      <p:pic>
        <p:nvPicPr>
          <p:cNvPr id="4" name="Picture 2" descr="Visualizza immagine di origine"/>
          <p:cNvPicPr>
            <a:picLocks noChangeAspect="1" noChangeArrowheads="1" noCrop="1"/>
          </p:cNvPicPr>
          <p:nvPr/>
        </p:nvPicPr>
        <p:blipFill>
          <a:blip r:embed="rId2" cstate="print"/>
          <a:srcRect/>
          <a:stretch>
            <a:fillRect/>
          </a:stretch>
        </p:blipFill>
        <p:spPr bwMode="auto">
          <a:xfrm>
            <a:off x="7358066" y="285728"/>
            <a:ext cx="1500198" cy="2500330"/>
          </a:xfrm>
          <a:prstGeom prst="rect">
            <a:avLst/>
          </a:prstGeom>
          <a:noFill/>
        </p:spPr>
      </p:pic>
      <p:pic>
        <p:nvPicPr>
          <p:cNvPr id="5" name="Picture 2" descr="Visualizza immagine di origine"/>
          <p:cNvPicPr>
            <a:picLocks noChangeAspect="1" noChangeArrowheads="1" noCrop="1"/>
          </p:cNvPicPr>
          <p:nvPr/>
        </p:nvPicPr>
        <p:blipFill>
          <a:blip r:embed="rId3" cstate="print"/>
          <a:srcRect/>
          <a:stretch>
            <a:fillRect/>
          </a:stretch>
        </p:blipFill>
        <p:spPr bwMode="auto">
          <a:xfrm>
            <a:off x="7858148" y="428604"/>
            <a:ext cx="500066" cy="667588"/>
          </a:xfrm>
          <a:prstGeom prst="rect">
            <a:avLst/>
          </a:prstGeom>
          <a:noFill/>
        </p:spPr>
      </p:pic>
      <p:sp>
        <p:nvSpPr>
          <p:cNvPr id="6" name="Rettangolo 5"/>
          <p:cNvSpPr/>
          <p:nvPr/>
        </p:nvSpPr>
        <p:spPr>
          <a:xfrm>
            <a:off x="357158" y="285728"/>
            <a:ext cx="6572296" cy="70788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it-IT" sz="4000" dirty="0" smtClean="0"/>
              <a:t>CHE FARE?</a:t>
            </a:r>
            <a:endParaRPr lang="it-IT" sz="4000" dirty="0" smtClean="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Il Terrore</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6" name="CasellaDiTesto 5"/>
          <p:cNvSpPr txBox="1"/>
          <p:nvPr/>
        </p:nvSpPr>
        <p:spPr>
          <a:xfrm>
            <a:off x="500034" y="1500174"/>
            <a:ext cx="8286808" cy="483209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it-IT" sz="2800" dirty="0" smtClean="0"/>
              <a:t>Si cerca un ritorno ad un clima meno oppressivo </a:t>
            </a:r>
          </a:p>
          <a:p>
            <a:endParaRPr lang="it-IT" sz="3600" dirty="0" smtClean="0"/>
          </a:p>
          <a:p>
            <a:pPr algn="ctr"/>
            <a:r>
              <a:rPr lang="it-IT" sz="3600" b="1" dirty="0" smtClean="0">
                <a:solidFill>
                  <a:srgbClr val="FF0000"/>
                </a:solidFill>
              </a:rPr>
              <a:t>ROBESPIERRE È ACCUSATO </a:t>
            </a:r>
            <a:r>
              <a:rPr lang="it-IT" sz="3600" b="1" dirty="0" err="1" smtClean="0">
                <a:solidFill>
                  <a:srgbClr val="FF0000"/>
                </a:solidFill>
              </a:rPr>
              <a:t>DI</a:t>
            </a:r>
            <a:r>
              <a:rPr lang="it-IT" sz="3600" b="1" dirty="0" smtClean="0">
                <a:solidFill>
                  <a:srgbClr val="FF0000"/>
                </a:solidFill>
              </a:rPr>
              <a:t> TIRANNIA</a:t>
            </a:r>
            <a:endParaRPr lang="it-IT" sz="2800" dirty="0" smtClean="0"/>
          </a:p>
          <a:p>
            <a:endParaRPr lang="it-IT" sz="2800" dirty="0" smtClean="0"/>
          </a:p>
          <a:p>
            <a:pPr>
              <a:buFont typeface="Arial" pitchFamily="34" charset="0"/>
              <a:buChar char="•"/>
            </a:pPr>
            <a:r>
              <a:rPr lang="it-IT" sz="2800" b="1" dirty="0" smtClean="0"/>
              <a:t> </a:t>
            </a:r>
            <a:r>
              <a:rPr lang="it-IT" sz="3000" b="1" dirty="0" smtClean="0"/>
              <a:t>Viene ucciso</a:t>
            </a:r>
            <a:r>
              <a:rPr lang="it-IT" sz="3000" dirty="0" smtClean="0"/>
              <a:t> con 22 suoi collaboratori; con Robespierre cade anche il Comitato di Salute Pubblica. </a:t>
            </a:r>
          </a:p>
          <a:p>
            <a:pPr>
              <a:buFont typeface="Arial" pitchFamily="34" charset="0"/>
              <a:buChar char="•"/>
            </a:pPr>
            <a:r>
              <a:rPr lang="it-IT" sz="3000" dirty="0" smtClean="0"/>
              <a:t> Su tutto il territorio francese si assiste ad azioni violente e massacri contro i giacobini </a:t>
            </a:r>
            <a:r>
              <a:rPr lang="it-IT" sz="3000" dirty="0" smtClean="0"/>
              <a:t>(“</a:t>
            </a:r>
            <a:r>
              <a:rPr lang="it-IT" sz="3000" b="1" dirty="0" smtClean="0"/>
              <a:t>TERRORE BIANCO</a:t>
            </a:r>
            <a:r>
              <a:rPr lang="it-IT" sz="3000" dirty="0" smtClean="0"/>
              <a:t>”)</a:t>
            </a:r>
            <a:endParaRPr lang="it-IT" sz="3000" b="1" dirty="0" smtClean="0"/>
          </a:p>
        </p:txBody>
      </p:sp>
      <p:sp>
        <p:nvSpPr>
          <p:cNvPr id="5" name="CasellaDiTesto 4"/>
          <p:cNvSpPr txBox="1"/>
          <p:nvPr/>
        </p:nvSpPr>
        <p:spPr>
          <a:xfrm>
            <a:off x="7072330" y="2143116"/>
            <a:ext cx="192882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dirty="0" smtClean="0"/>
              <a:t>27 luglio 1794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42910" y="1785926"/>
            <a:ext cx="6500858" cy="4524315"/>
          </a:xfrm>
          <a:prstGeom prst="rect">
            <a:avLst/>
          </a:prstGeom>
          <a:noFill/>
        </p:spPr>
        <p:txBody>
          <a:bodyPr wrap="square" rtlCol="0">
            <a:spAutoFit/>
          </a:bodyPr>
          <a:lstStyle/>
          <a:p>
            <a:endParaRPr lang="it-IT" sz="3600" dirty="0" smtClean="0"/>
          </a:p>
          <a:p>
            <a:r>
              <a:rPr lang="it-IT" sz="3600" dirty="0" smtClean="0">
                <a:solidFill>
                  <a:srgbClr val="FF0000"/>
                </a:solidFill>
              </a:rPr>
              <a:t>A</a:t>
            </a:r>
            <a:r>
              <a:rPr lang="it-IT" sz="3600" dirty="0" smtClean="0"/>
              <a:t> – ELIMINO LA CORTE</a:t>
            </a:r>
          </a:p>
          <a:p>
            <a:r>
              <a:rPr lang="it-IT" sz="3600" dirty="0" smtClean="0">
                <a:solidFill>
                  <a:srgbClr val="FF0000"/>
                </a:solidFill>
              </a:rPr>
              <a:t>B</a:t>
            </a:r>
            <a:r>
              <a:rPr lang="it-IT" sz="3600" dirty="0" smtClean="0"/>
              <a:t> – FACCIO PAGARE LE TASSE A NOBILI E CLERO</a:t>
            </a:r>
          </a:p>
          <a:p>
            <a:r>
              <a:rPr lang="it-IT" sz="3600" dirty="0" smtClean="0">
                <a:solidFill>
                  <a:srgbClr val="FF0000"/>
                </a:solidFill>
              </a:rPr>
              <a:t>C</a:t>
            </a:r>
            <a:r>
              <a:rPr lang="it-IT" sz="3600" dirty="0" smtClean="0"/>
              <a:t> – AUMENTO LE TASSE AL POPOLO</a:t>
            </a:r>
          </a:p>
          <a:p>
            <a:r>
              <a:rPr lang="it-IT" sz="3600" dirty="0" smtClean="0">
                <a:solidFill>
                  <a:srgbClr val="FF0000"/>
                </a:solidFill>
              </a:rPr>
              <a:t>D</a:t>
            </a:r>
            <a:r>
              <a:rPr lang="it-IT" sz="3600" dirty="0" smtClean="0"/>
              <a:t> – FACCIO GUERRE </a:t>
            </a:r>
            <a:r>
              <a:rPr lang="it-IT" sz="3600" dirty="0" err="1" smtClean="0"/>
              <a:t>DI</a:t>
            </a:r>
            <a:r>
              <a:rPr lang="it-IT" sz="3600" dirty="0" smtClean="0"/>
              <a:t> CONQUISTA</a:t>
            </a:r>
            <a:endParaRPr lang="it-IT" sz="3600" dirty="0"/>
          </a:p>
        </p:txBody>
      </p:sp>
      <p:pic>
        <p:nvPicPr>
          <p:cNvPr id="4" name="Picture 2" descr="Visualizza immagine di origine"/>
          <p:cNvPicPr>
            <a:picLocks noChangeAspect="1" noChangeArrowheads="1" noCrop="1"/>
          </p:cNvPicPr>
          <p:nvPr/>
        </p:nvPicPr>
        <p:blipFill>
          <a:blip r:embed="rId2" cstate="print"/>
          <a:srcRect/>
          <a:stretch>
            <a:fillRect/>
          </a:stretch>
        </p:blipFill>
        <p:spPr bwMode="auto">
          <a:xfrm>
            <a:off x="7358066" y="285728"/>
            <a:ext cx="1500198" cy="2500330"/>
          </a:xfrm>
          <a:prstGeom prst="rect">
            <a:avLst/>
          </a:prstGeom>
          <a:noFill/>
        </p:spPr>
      </p:pic>
      <p:pic>
        <p:nvPicPr>
          <p:cNvPr id="5" name="Picture 2" descr="Visualizza immagine di origine"/>
          <p:cNvPicPr>
            <a:picLocks noChangeAspect="1" noChangeArrowheads="1" noCrop="1"/>
          </p:cNvPicPr>
          <p:nvPr/>
        </p:nvPicPr>
        <p:blipFill>
          <a:blip r:embed="rId3" cstate="print"/>
          <a:srcRect/>
          <a:stretch>
            <a:fillRect/>
          </a:stretch>
        </p:blipFill>
        <p:spPr bwMode="auto">
          <a:xfrm>
            <a:off x="7858148" y="428604"/>
            <a:ext cx="500066" cy="667588"/>
          </a:xfrm>
          <a:prstGeom prst="rect">
            <a:avLst/>
          </a:prstGeom>
          <a:noFill/>
        </p:spPr>
      </p:pic>
      <p:sp>
        <p:nvSpPr>
          <p:cNvPr id="6" name="Rettangolo 5"/>
          <p:cNvSpPr/>
          <p:nvPr/>
        </p:nvSpPr>
        <p:spPr>
          <a:xfrm>
            <a:off x="428596" y="357166"/>
            <a:ext cx="6572296" cy="132343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it-IT" sz="4000" dirty="0" smtClean="0"/>
              <a:t>SEI IL RE. </a:t>
            </a:r>
            <a:r>
              <a:rPr lang="it-IT" sz="4000" dirty="0" smtClean="0"/>
              <a:t>COME </a:t>
            </a:r>
            <a:r>
              <a:rPr lang="it-IT" sz="4000" dirty="0" smtClean="0"/>
              <a:t>RISOLVI LA SITUAZIONE</a:t>
            </a:r>
            <a:r>
              <a:rPr lang="it-IT" sz="4000" dirty="0" smtClean="0"/>
              <a:t>?</a:t>
            </a:r>
            <a:endParaRPr lang="it-IT" sz="4000" dirty="0"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214290"/>
            <a:ext cx="7772400" cy="1470025"/>
          </a:xfrm>
        </p:spPr>
        <p:txBody>
          <a:bodyPr/>
          <a:lstStyle/>
          <a:p>
            <a:r>
              <a:rPr lang="it-IT" dirty="0" smtClean="0"/>
              <a:t>Costituzione del 1795</a:t>
            </a:r>
            <a:endParaRPr lang="it-IT" dirty="0"/>
          </a:p>
        </p:txBody>
      </p:sp>
      <p:pic>
        <p:nvPicPr>
          <p:cNvPr id="4098" name="Picture 2" descr="Visualizza immagine di origine"/>
          <p:cNvPicPr>
            <a:picLocks noChangeAspect="1" noChangeArrowheads="1"/>
          </p:cNvPicPr>
          <p:nvPr/>
        </p:nvPicPr>
        <p:blipFill>
          <a:blip r:embed="rId2" cstate="print">
            <a:lum bright="10000"/>
          </a:blip>
          <a:srcRect/>
          <a:stretch>
            <a:fillRect/>
          </a:stretch>
        </p:blipFill>
        <p:spPr bwMode="auto">
          <a:xfrm>
            <a:off x="0" y="0"/>
            <a:ext cx="1298511" cy="1785918"/>
          </a:xfrm>
          <a:prstGeom prst="ellipse">
            <a:avLst/>
          </a:prstGeom>
          <a:ln>
            <a:noFill/>
          </a:ln>
          <a:effectLst>
            <a:softEdge rad="112500"/>
          </a:effectLst>
        </p:spPr>
      </p:pic>
      <p:sp>
        <p:nvSpPr>
          <p:cNvPr id="6" name="CasellaDiTesto 5"/>
          <p:cNvSpPr txBox="1"/>
          <p:nvPr/>
        </p:nvSpPr>
        <p:spPr>
          <a:xfrm>
            <a:off x="500034" y="1928802"/>
            <a:ext cx="8286808" cy="397031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2800" dirty="0" smtClean="0"/>
              <a:t>La Convenzione si scioglie dopo aver steso il testo della Costituzione </a:t>
            </a:r>
            <a:r>
              <a:rPr lang="it-IT" sz="2800" b="1" dirty="0" smtClean="0"/>
              <a:t>repubblicana</a:t>
            </a:r>
            <a:r>
              <a:rPr lang="it-IT" sz="2800" dirty="0" smtClean="0"/>
              <a:t> con l’apporto dei moderati repubblicani e dei monarchici costituzionali. </a:t>
            </a:r>
          </a:p>
          <a:p>
            <a:endParaRPr lang="it-IT" sz="2800" dirty="0" smtClean="0"/>
          </a:p>
          <a:p>
            <a:pPr lvl="0">
              <a:buFont typeface="Arial" pitchFamily="34" charset="0"/>
              <a:buChar char="•"/>
            </a:pPr>
            <a:r>
              <a:rPr lang="it-IT" sz="2800" dirty="0" smtClean="0"/>
              <a:t> Il suffragio è </a:t>
            </a:r>
            <a:r>
              <a:rPr lang="it-IT" sz="2800" b="1" dirty="0" err="1" smtClean="0"/>
              <a:t>censitario</a:t>
            </a:r>
            <a:r>
              <a:rPr lang="it-IT" sz="2800" dirty="0" smtClean="0"/>
              <a:t>, non universale.</a:t>
            </a:r>
          </a:p>
          <a:p>
            <a:pPr lvl="0">
              <a:buFont typeface="Arial" pitchFamily="34" charset="0"/>
              <a:buChar char="•"/>
            </a:pPr>
            <a:r>
              <a:rPr lang="it-IT" sz="2800" dirty="0" smtClean="0"/>
              <a:t> Il potere esecutivo viene affidato al </a:t>
            </a:r>
            <a:r>
              <a:rPr lang="it-IT" sz="2800" b="1" i="1" dirty="0" smtClean="0"/>
              <a:t>Direttorio</a:t>
            </a:r>
            <a:r>
              <a:rPr lang="it-IT" sz="2800" dirty="0" smtClean="0"/>
              <a:t> (5 membri).</a:t>
            </a:r>
          </a:p>
          <a:p>
            <a:pPr lvl="0">
              <a:buFont typeface="Arial" pitchFamily="34" charset="0"/>
              <a:buChar char="•"/>
            </a:pPr>
            <a:r>
              <a:rPr lang="it-IT" sz="2800" dirty="0" smtClean="0"/>
              <a:t> Il potere legislativo viene affidato a due camere (un </a:t>
            </a:r>
            <a:r>
              <a:rPr lang="it-IT" sz="2800" b="1" i="1" dirty="0" smtClean="0"/>
              <a:t>Consiglio degli anziani</a:t>
            </a:r>
            <a:r>
              <a:rPr lang="it-IT" sz="2800" b="1" dirty="0" smtClean="0"/>
              <a:t> </a:t>
            </a:r>
            <a:r>
              <a:rPr lang="it-IT" sz="2800" dirty="0" smtClean="0"/>
              <a:t>e il </a:t>
            </a:r>
            <a:r>
              <a:rPr lang="it-IT" sz="2800" b="1" i="1" dirty="0" smtClean="0"/>
              <a:t>Consiglio dei cinquecento</a:t>
            </a:r>
            <a:r>
              <a:rPr lang="it-IT" sz="2800" dirty="0" smtClean="0"/>
              <a:t>).</a:t>
            </a:r>
            <a:endParaRPr lang="it-IT" sz="2800" dirty="0"/>
          </a:p>
        </p:txBody>
      </p:sp>
      <p:sp>
        <p:nvSpPr>
          <p:cNvPr id="5" name="CasellaDiTesto 4"/>
          <p:cNvSpPr txBox="1"/>
          <p:nvPr/>
        </p:nvSpPr>
        <p:spPr>
          <a:xfrm>
            <a:off x="7072330" y="3357562"/>
            <a:ext cx="1928826"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it-IT" dirty="0" smtClean="0"/>
              <a:t>26 ottobre 1795</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1838</TotalTime>
  <Words>3636</Words>
  <Application>Microsoft Office PowerPoint</Application>
  <PresentationFormat>Presentazione su schermo (4:3)</PresentationFormat>
  <Paragraphs>444</Paragraphs>
  <Slides>90</Slides>
  <Notes>0</Notes>
  <HiddenSlides>0</HiddenSlides>
  <MMClips>11</MMClips>
  <ScaleCrop>false</ScaleCrop>
  <HeadingPairs>
    <vt:vector size="4" baseType="variant">
      <vt:variant>
        <vt:lpstr>Tema</vt:lpstr>
      </vt:variant>
      <vt:variant>
        <vt:i4>1</vt:i4>
      </vt:variant>
      <vt:variant>
        <vt:lpstr>Titoli diapositive</vt:lpstr>
      </vt:variant>
      <vt:variant>
        <vt:i4>90</vt:i4>
      </vt:variant>
    </vt:vector>
  </HeadingPairs>
  <TitlesOfParts>
    <vt:vector size="91" baseType="lpstr">
      <vt:lpstr>Tema di Office</vt:lpstr>
      <vt:lpstr>RIVOLUZIONE FRANCESE</vt:lpstr>
      <vt:lpstr>LA FRANCIA DEL 1700</vt:lpstr>
      <vt:lpstr>LA SOCIETÀ FRANCESE</vt:lpstr>
      <vt:lpstr>Diapositiva 4</vt:lpstr>
      <vt:lpstr>Diapositiva 5</vt:lpstr>
      <vt:lpstr>LA SOCIETÀ FRANCESE</vt:lpstr>
      <vt:lpstr>LA SOCIETÀ FRANCESE</vt:lpstr>
      <vt:lpstr>CRISI ECONOMICO-SOCIALE</vt:lpstr>
      <vt:lpstr>Diapositiva 9</vt:lpstr>
      <vt:lpstr>Diapositiva 10</vt:lpstr>
      <vt:lpstr>CRISI ECONOMICO-SOCIALE</vt:lpstr>
      <vt:lpstr>Diapositiva 12</vt:lpstr>
      <vt:lpstr>GLI STATI GENERALI</vt:lpstr>
      <vt:lpstr>GLI STATI GENERALI</vt:lpstr>
      <vt:lpstr>GLI STATI GENERALI</vt:lpstr>
      <vt:lpstr>Diapositiva 16</vt:lpstr>
      <vt:lpstr>GLI STATI GENERALI e i cahier de doléances </vt:lpstr>
      <vt:lpstr>Diapositiva 18</vt:lpstr>
      <vt:lpstr>GLI STATI GENERALI e i cahier de doléances </vt:lpstr>
      <vt:lpstr>Diapositiva 20</vt:lpstr>
      <vt:lpstr>ASSEMBLEA NAZIONALE COSTITUENTE</vt:lpstr>
      <vt:lpstr>Diapositiva 22</vt:lpstr>
      <vt:lpstr>Diapositiva 23</vt:lpstr>
      <vt:lpstr>ASSEMBLEA NAZIONALE COSTITUENTE</vt:lpstr>
      <vt:lpstr>Diapositiva 25</vt:lpstr>
      <vt:lpstr>ASSEMBLEA NAZIONALE COSTITUENTE</vt:lpstr>
      <vt:lpstr>Presa della Bastiglia</vt:lpstr>
      <vt:lpstr>Diapositiva 28</vt:lpstr>
      <vt:lpstr>Diapositiva 29</vt:lpstr>
      <vt:lpstr>Presa della Bastiglia</vt:lpstr>
      <vt:lpstr>Presa della Bastiglia</vt:lpstr>
      <vt:lpstr>Diapositiva 32</vt:lpstr>
      <vt:lpstr>Grande paura</vt:lpstr>
      <vt:lpstr>Abolizione dei diritti feudali</vt:lpstr>
      <vt:lpstr>Diapositiva 35</vt:lpstr>
      <vt:lpstr>Dichiarazione dei diritti dell’uomo e del cittadino</vt:lpstr>
      <vt:lpstr>Dichiarazione dei diritti dell’uomo e del cittadino</vt:lpstr>
      <vt:lpstr>Dichiarazione dei diritti dell’uomo e del cittadino</vt:lpstr>
      <vt:lpstr>Dichiarazione dei diritti dell’uomo e del cittadino</vt:lpstr>
      <vt:lpstr>Dichiarazione dei diritti dell’uomo e del cittadino</vt:lpstr>
      <vt:lpstr>Diapositiva 41</vt:lpstr>
      <vt:lpstr>Diapositiva 42</vt:lpstr>
      <vt:lpstr>Diapositiva 43</vt:lpstr>
      <vt:lpstr>Diapositiva 44</vt:lpstr>
      <vt:lpstr>Marcia su Versailles</vt:lpstr>
      <vt:lpstr>La questione Chiesa</vt:lpstr>
      <vt:lpstr>Diapositiva 47</vt:lpstr>
      <vt:lpstr>Diapositiva 48</vt:lpstr>
      <vt:lpstr>La questione Chiesa</vt:lpstr>
      <vt:lpstr>I club</vt:lpstr>
      <vt:lpstr>Il re e la regina</vt:lpstr>
      <vt:lpstr>La fuga del re</vt:lpstr>
      <vt:lpstr>Diapositiva 53</vt:lpstr>
      <vt:lpstr>La fuga del re</vt:lpstr>
      <vt:lpstr>La Costituzione del 1791</vt:lpstr>
      <vt:lpstr>La Costituzione del 1791</vt:lpstr>
      <vt:lpstr>Diapositiva 57</vt:lpstr>
      <vt:lpstr>La guerra</vt:lpstr>
      <vt:lpstr>La guerra</vt:lpstr>
      <vt:lpstr>La guerra</vt:lpstr>
      <vt:lpstr>La guerra</vt:lpstr>
      <vt:lpstr>La guerra</vt:lpstr>
      <vt:lpstr>La guerra</vt:lpstr>
      <vt:lpstr>Diapositiva 64</vt:lpstr>
      <vt:lpstr>Diapositiva 65</vt:lpstr>
      <vt:lpstr>La Convenzione</vt:lpstr>
      <vt:lpstr>Diapositiva 67</vt:lpstr>
      <vt:lpstr>Condanna a morte del re</vt:lpstr>
      <vt:lpstr>Ghigliottina</vt:lpstr>
      <vt:lpstr>Diapositiva 70</vt:lpstr>
      <vt:lpstr>Ghigliottina</vt:lpstr>
      <vt:lpstr>Condanna a morte del re</vt:lpstr>
      <vt:lpstr>Condanna a morte del re</vt:lpstr>
      <vt:lpstr>Estensione della guerra</vt:lpstr>
      <vt:lpstr>Il Terrore</vt:lpstr>
      <vt:lpstr>Diapositiva 76</vt:lpstr>
      <vt:lpstr>Diapositiva 77</vt:lpstr>
      <vt:lpstr>Diapositiva 78</vt:lpstr>
      <vt:lpstr>Il Terrore</vt:lpstr>
      <vt:lpstr>Diapositiva 80</vt:lpstr>
      <vt:lpstr>Diapositiva 81</vt:lpstr>
      <vt:lpstr>Il Terrore</vt:lpstr>
      <vt:lpstr>Il Terrore</vt:lpstr>
      <vt:lpstr>Il Terrore</vt:lpstr>
      <vt:lpstr>Diapositiva 85</vt:lpstr>
      <vt:lpstr>Il Terrore</vt:lpstr>
      <vt:lpstr>Diapositiva 87</vt:lpstr>
      <vt:lpstr>Diapositiva 88</vt:lpstr>
      <vt:lpstr>Il Terrore</vt:lpstr>
      <vt:lpstr>Costituzione del 1795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RIVOLUZIONE FRANCESE</dc:title>
  <dc:creator>simone.dell@libero.it</dc:creator>
  <cp:lastModifiedBy>simone.dell@libero.it</cp:lastModifiedBy>
  <cp:revision>89</cp:revision>
  <dcterms:created xsi:type="dcterms:W3CDTF">2020-03-10T09:37:06Z</dcterms:created>
  <dcterms:modified xsi:type="dcterms:W3CDTF">2021-02-25T13:37:50Z</dcterms:modified>
</cp:coreProperties>
</file>